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comments/modernComment_22D_C92033B1.xml" ContentType="application/vnd.ms-powerpoint.comments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comments/modernComment_24D_F26FF54B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8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727" r:id="rId4"/>
    <p:sldMasterId id="2147483701" r:id="rId5"/>
    <p:sldMasterId id="2147483713" r:id="rId6"/>
    <p:sldMasterId id="2147483648" r:id="rId7"/>
    <p:sldMasterId id="2147483762" r:id="rId8"/>
    <p:sldMasterId id="2147483773" r:id="rId9"/>
  </p:sldMasterIdLst>
  <p:notesMasterIdLst>
    <p:notesMasterId r:id="rId35"/>
  </p:notesMasterIdLst>
  <p:sldIdLst>
    <p:sldId id="464" r:id="rId10"/>
    <p:sldId id="558" r:id="rId11"/>
    <p:sldId id="557" r:id="rId12"/>
    <p:sldId id="592" r:id="rId13"/>
    <p:sldId id="601" r:id="rId14"/>
    <p:sldId id="593" r:id="rId15"/>
    <p:sldId id="594" r:id="rId16"/>
    <p:sldId id="595" r:id="rId17"/>
    <p:sldId id="598" r:id="rId18"/>
    <p:sldId id="597" r:id="rId19"/>
    <p:sldId id="596" r:id="rId20"/>
    <p:sldId id="602" r:id="rId21"/>
    <p:sldId id="600" r:id="rId22"/>
    <p:sldId id="599" r:id="rId23"/>
    <p:sldId id="604" r:id="rId24"/>
    <p:sldId id="591" r:id="rId25"/>
    <p:sldId id="589" r:id="rId26"/>
    <p:sldId id="603" r:id="rId27"/>
    <p:sldId id="550" r:id="rId28"/>
    <p:sldId id="256" r:id="rId29"/>
    <p:sldId id="257" r:id="rId30"/>
    <p:sldId id="590" r:id="rId31"/>
    <p:sldId id="258" r:id="rId32"/>
    <p:sldId id="605" r:id="rId33"/>
    <p:sldId id="588" r:id="rId34"/>
  </p:sldIdLst>
  <p:sldSz cx="9144000" cy="5143500" type="screen16x9"/>
  <p:notesSz cx="6858000" cy="9144000"/>
  <p:embeddedFontLst>
    <p:embeddedFont>
      <p:font typeface="Flanders Art Sans" panose="020B0604020202020204" charset="0"/>
      <p:regular r:id="rId36"/>
      <p:bold r:id="rId37"/>
      <p:italic r:id="rId38"/>
      <p:boldItalic r:id="rId39"/>
    </p:embeddedFont>
    <p:embeddedFont>
      <p:font typeface="FlandersArtSans-Regular" panose="020B0604020202020204" charset="0"/>
      <p:regular r:id="rId40"/>
    </p:embeddedFont>
    <p:embeddedFont>
      <p:font typeface="Helvetica" panose="020B060402020202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B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72191-68D1-4852-9603-86116E17429F}" v="150" dt="2024-05-23T10:14:42.535"/>
    <p1510:client id="{319A10F8-75F8-09FC-545D-A432B615C42E}" v="11" dt="2024-05-23T06:49:40.922"/>
    <p1510:client id="{539BFFAA-D0D8-D35F-2632-7E54F313ACFC}" v="42" dt="2024-05-23T13:17:03.346"/>
    <p1510:client id="{569F25B6-1B5E-4223-900B-9F908F03DB8B}" v="33" dt="2024-05-23T11:14:41.419"/>
    <p1510:client id="{CCFDEF32-0992-068D-76C5-C997D34C8EE1}" v="870" dt="2024-05-22T20:18:40.172"/>
    <p1510:client id="{F4BB380E-AE42-1424-F0A3-2D7325422DBD}" v="56" dt="2024-05-23T10:01:57.655"/>
  </p1510:revLst>
</p1510:revInfo>
</file>

<file path=ppt/tableStyles.xml><?xml version="1.0" encoding="utf-8"?>
<a:tblStyleLst xmlns:a="http://schemas.openxmlformats.org/drawingml/2006/main" def="{9703C4AC-D76D-4FD5-9B55-D667427894AE}">
  <a:tblStyle styleId="{9703C4AC-D76D-4FD5-9B55-D667427894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CE6"/>
          </a:solidFill>
        </a:fill>
      </a:tcStyle>
    </a:wholeTbl>
    <a:band1H>
      <a:tcTxStyle/>
      <a:tcStyle>
        <a:tcBdr/>
        <a:fill>
          <a:solidFill>
            <a:srgbClr val="FFF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F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CC3B6D-8294-4D67-92CD-39B6E8F8AF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4.fntdata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1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microsoft.com/office/2015/10/relationships/revisionInfo" Target="revisionInfo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comments/modernComment_22D_C92033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C1C636-1150-47C1-9568-7A05DA58762D}" authorId="{00000000-0000-0000-0000-000000000000}" status="resolved" created="2024-05-21T12:39:55.80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74330801" sldId="557"/>
      <ac:graphicFrameMk id="7" creationId="{529A68DA-3974-3010-0198-EB84FEEF77D9}"/>
      <ac:tblMk/>
      <ac:tcMk rowId="2139589775" colId="1057423014"/>
      <ac:txMk cp="0" len="11">
        <ac:context len="14" hash="2785688965"/>
      </ac:txMk>
    </ac:txMkLst>
    <p188:pos x="8296776" y="2411328"/>
    <p188:txBody>
      <a:bodyPr/>
      <a:lstStyle/>
      <a:p>
        <a:r>
          <a:rPr lang="en-US"/>
          <a:t>Nog up te daten obv agenda 23/05</a:t>
        </a:r>
      </a:p>
    </p188:txBody>
  </p188:cm>
</p188:cmLst>
</file>

<file path=ppt/comments/modernComment_24D_F26FF5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83E088-E88C-4DE1-B28B-E03FA2470628}" authorId="{00000000-0000-0000-0000-000000000000}" created="2024-05-22T07:22:52.301">
    <pc:sldMkLst xmlns:pc="http://schemas.microsoft.com/office/powerpoint/2013/main/command">
      <pc:docMk/>
      <pc:sldMk cId="4067423563" sldId="589"/>
    </pc:sldMkLst>
    <p188:replyLst>
      <p188:reply id="{20C4ADF0-AA60-4B9C-9A11-18B756C60784}" authorId="{00000000-0000-0000-0000-000000000000}" created="2024-05-22T07:30:08.207">
        <p188:txBody>
          <a:bodyPr/>
          <a:lstStyle/>
          <a:p>
            <a:r>
              <a:rPr lang="en-US"/>
              <a:t>Ja dat is idd de bedoeling. Momenteel 3 werkgroepen voorzien (geen business werkgroep). Kalender nog TBD.</a:t>
            </a:r>
          </a:p>
        </p188:txBody>
      </p188:reply>
      <p188:reply id="{B4E6245D-BA47-4964-AB5C-9CE6D9B82459}" authorId="{00000000-0000-0000-0000-000000000000}" created="2024-05-22T07:31:24.726">
        <p188:txBody>
          <a:bodyPr/>
          <a:lstStyle/>
          <a:p>
            <a:r>
              <a:rPr lang="en-US"/>
              <a:t>Vincent Turine van KSZ zal donderdag ook aanwezig zijn. KSZ kan als trekker van dit traject beschouwd worden.</a:t>
            </a:r>
          </a:p>
        </p188:txBody>
      </p188:reply>
      <p188:reply id="{F1CD0D82-0D28-468D-970D-6858BC949657}" authorId="{00000000-0000-0000-0000-000000000000}" created="2024-05-22T07:39:12.009">
        <p188:txBody>
          <a:bodyPr/>
          <a:lstStyle/>
          <a:p>
            <a:r>
              <a:rPr lang="en-US"/>
              <a:t>Oke! Geef je deze info ook mee op de slides?</a:t>
            </a:r>
          </a:p>
        </p188:txBody>
      </p188:reply>
    </p188:replyLst>
    <p188:txBody>
      <a:bodyPr/>
      <a:lstStyle/>
      <a:p>
        <a:r>
          <a:rPr lang="nl-BE"/>
          <a:t>[Mention was removed] Kunnen we ook formeel de vraag stellen om een bepaald budget vrij te maken voor dit traject + de vraag om het traject hierbij aan te melden?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5-22T07:22:52.301" id="{A9E19C69-F4B9-4F85-822E-4F94ECED08EF}">
              <p228:atrbtn authorId="{E65857E0-25C7-F530-E229-44D75F171934}"/>
              <p228:anchr>
                <p228:comment id="{FA83E088-E88C-4DE1-B28B-E03FA2470628}"/>
              </p228:anchr>
              <p228:add/>
            </p228:event>
            <p228:event time="2024-05-22T07:22:52.301" id="{4D90BBEB-72C6-4DCB-9EFC-EE67EE4DA57A}">
              <p228:atrbtn authorId="{E65857E0-25C7-F530-E229-44D75F171934}"/>
              <p228:anchr>
                <p228:comment id="{FA83E088-E88C-4DE1-B28B-E03FA2470628}"/>
              </p228:anchr>
              <p228:asgn authorId="{F6C31EB2-C9D6-93B0-3E30-D75BA9A5AD84}"/>
            </p228:event>
            <p228:event time="2024-05-22T07:22:52.301" id="{4B7ACC91-0865-46DA-9373-E851B8EDB25D}">
              <p228:atrbtn authorId="{E65857E0-25C7-F530-E229-44D75F171934}"/>
              <p228:anchr>
                <p228:comment id="{FA83E088-E88C-4DE1-B28B-E03FA2470628}"/>
              </p228:anchr>
              <p228:title val="@Tulpinck Mathieu Kunnen we ook formeel de vraag stellen om een bepaald budget vrij te maken voor dit traject + de vraag om het traject hierbij aan te melden?"/>
            </p228:event>
            <p228:event time="2024-05-22T07:22:52.301" id="{DF57F70C-2282-46DA-B761-59633A554B12}">
              <p228:atrbtn authorId="{E65857E0-25C7-F530-E229-44D75F171934}"/>
              <p228:anchr>
                <p228:comment id="{FA83E088-E88C-4DE1-B28B-E03FA2470628}"/>
              </p228:anchr>
              <p228:date stDt="2024-05-22T07:22:52.301" endDt="2024-05-22T07:22:52.301"/>
            </p228:event>
          </p228:history>
        </p228:taskDetails>
      </p:ext>
    </p188:extLst>
  </p188:cm>
</p188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952FD-D0C7-4E86-A68D-39EA0D3851AD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598976EB-3D5F-46D5-BE7E-1B7F660B708A}">
      <dgm:prSet phldrT="[Text]" custT="1"/>
      <dgm:spPr/>
      <dgm:t>
        <a:bodyPr/>
        <a:lstStyle/>
        <a:p>
          <a:r>
            <a:rPr lang="nl-BE" sz="1050">
              <a:solidFill>
                <a:srgbClr val="250047"/>
              </a:solidFill>
              <a:latin typeface="Flanders Art Sans" panose="020B0604020202020204" charset="0"/>
              <a:cs typeface="Flanders Art Sans" panose="020B0604020202020204" charset="0"/>
            </a:rPr>
            <a:t>Flemish Region</a:t>
          </a:r>
        </a:p>
      </dgm:t>
    </dgm:pt>
    <dgm:pt modelId="{0D67AEFE-FDDC-421F-824E-F3571B3453E1}" type="parTrans" cxnId="{52ABBFC2-9EE6-4060-98CD-2EE183F92D42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8393E832-5297-4377-91CD-9BE1B1F719E1}" type="sibTrans" cxnId="{52ABBFC2-9EE6-4060-98CD-2EE183F92D42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B113BB9D-40B1-448B-974E-9FE09A394442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l-BE" sz="1200" err="1">
              <a:latin typeface="Flanders Art Sans" panose="020B0604020202020204" charset="0"/>
              <a:cs typeface="Flanders Art Sans" panose="020B0604020202020204" charset="0"/>
            </a:rPr>
            <a:t>Athumi</a:t>
          </a:r>
          <a:endParaRPr lang="nl-BE" sz="1200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A98AD4F3-FEDD-4AA6-8BFD-A1363F03AFDC}" type="parTrans" cxnId="{3CCD5914-9D0C-4BF5-B74E-4BBF6635A7F8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1D71DE10-360E-4AC7-A4FA-838D5886F7A0}" type="sibTrans" cxnId="{3CCD5914-9D0C-4BF5-B74E-4BBF6635A7F8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17DB052E-E851-4023-A15C-76D7F30D1E24}">
      <dgm:prSet phldrT="[Text]" custT="1"/>
      <dgm:spPr/>
      <dgm:t>
        <a:bodyPr/>
        <a:lstStyle/>
        <a:p>
          <a:r>
            <a:rPr lang="nl-BE" sz="1050">
              <a:solidFill>
                <a:srgbClr val="250047"/>
              </a:solidFill>
              <a:latin typeface="Flanders Art Sans" panose="020B0604020202020204" charset="0"/>
              <a:cs typeface="Flanders Art Sans" panose="020B0604020202020204" charset="0"/>
            </a:rPr>
            <a:t>Brussels Capital Region</a:t>
          </a:r>
        </a:p>
      </dgm:t>
    </dgm:pt>
    <dgm:pt modelId="{46B08FC2-6130-4BD1-AB0D-197C2178345F}" type="parTrans" cxnId="{F0199A50-26B5-494E-AB57-7A6A006CBD04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29841202-F6AC-42F3-BD4E-10F783EA46EE}" type="sibTrans" cxnId="{F0199A50-26B5-494E-AB57-7A6A006CBD04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0FC8EA5B-CEB1-4712-B1BE-84475D4AB296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nl-BE" sz="1200" err="1">
              <a:latin typeface="Flanders Art Sans" panose="020B0604020202020204" charset="0"/>
              <a:cs typeface="Flanders Art Sans" panose="020B0604020202020204" charset="0"/>
            </a:rPr>
            <a:t>Paradigm</a:t>
          </a:r>
          <a:endParaRPr lang="nl-BE" sz="1200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CDF0DF4B-6B98-4AEF-B23B-98D35DEC694C}" type="parTrans" cxnId="{4AD79E6F-CED1-4ACA-94E0-CCC24098734E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4109A9C0-6A20-4F5A-8C32-7B7AE329A811}" type="sibTrans" cxnId="{4AD79E6F-CED1-4ACA-94E0-CCC24098734E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5DC8A2FE-106B-4D4D-9E5C-221C470BDF91}">
      <dgm:prSet phldrT="[Text]" custT="1"/>
      <dgm:spPr/>
      <dgm:t>
        <a:bodyPr/>
        <a:lstStyle/>
        <a:p>
          <a:r>
            <a:rPr lang="nl-BE" sz="1050">
              <a:solidFill>
                <a:srgbClr val="250047"/>
              </a:solidFill>
              <a:latin typeface="Flanders Art Sans" panose="020B0604020202020204" charset="0"/>
              <a:cs typeface="Flanders Art Sans" panose="020B0604020202020204" charset="0"/>
            </a:rPr>
            <a:t>Federal Govern-ment</a:t>
          </a:r>
        </a:p>
      </dgm:t>
    </dgm:pt>
    <dgm:pt modelId="{03947B26-63F0-45F3-B3A0-7862A2D7E0E3}" type="parTrans" cxnId="{BF086C48-6762-41A8-B3D3-B13C9AFB9ECC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D8B5C984-4B29-4324-B32E-92E44997A80C}" type="sibTrans" cxnId="{BF086C48-6762-41A8-B3D3-B13C9AFB9ECC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5D60B6F8-AAA0-4389-BC3A-862D26FB6B95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nl-BE" sz="1200">
              <a:latin typeface="Flanders Art Sans" panose="020B0604020202020204" charset="0"/>
              <a:cs typeface="Flanders Art Sans" panose="020B0604020202020204" charset="0"/>
            </a:rPr>
            <a:t>Department within FOD: TBC</a:t>
          </a:r>
        </a:p>
      </dgm:t>
    </dgm:pt>
    <dgm:pt modelId="{4B5A2A15-F8C0-4395-B30C-1753685698FA}" type="parTrans" cxnId="{0188257A-6BE1-401F-B0F1-08319EED272F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180ABF22-C797-4E0E-824A-AB51633F6B7F}" type="sibTrans" cxnId="{0188257A-6BE1-401F-B0F1-08319EED272F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CE59FAFF-2EA2-4867-AD8E-5809FCF3ECD8}">
      <dgm:prSet phldrT="[Text]" custT="1"/>
      <dgm:spPr/>
      <dgm:t>
        <a:bodyPr/>
        <a:lstStyle/>
        <a:p>
          <a:r>
            <a:rPr lang="nl-BE" sz="1050">
              <a:solidFill>
                <a:srgbClr val="250047"/>
              </a:solidFill>
              <a:latin typeface="Flanders Art Sans" panose="020B0604020202020204" charset="0"/>
              <a:cs typeface="Flanders Art Sans" panose="020B0604020202020204" charset="0"/>
            </a:rPr>
            <a:t>Walloon Region</a:t>
          </a:r>
        </a:p>
      </dgm:t>
    </dgm:pt>
    <dgm:pt modelId="{C9D97A48-C509-44BD-8EEA-CC04CCB8007E}" type="parTrans" cxnId="{5B9655A1-1C86-4A66-AA3F-68952DD9765B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EF67B159-37D6-4C91-95D8-87B9786BF995}" type="sibTrans" cxnId="{5B9655A1-1C86-4A66-AA3F-68952DD9765B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5B89CEC4-51DA-4CEE-B64A-0F294B154625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nl-BE" sz="1200">
              <a:latin typeface="Flanders Art Sans" panose="020B0604020202020204" charset="0"/>
              <a:cs typeface="Flanders Art Sans" panose="020B0604020202020204" charset="0"/>
            </a:rPr>
            <a:t>Department within SPW: TBC</a:t>
          </a:r>
        </a:p>
      </dgm:t>
    </dgm:pt>
    <dgm:pt modelId="{C99D5F31-63FB-40CF-A186-306308CC0CD1}" type="parTrans" cxnId="{4D04B681-3213-4F27-BF44-57468A7C77B2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756BD9A1-8675-4CA5-8618-92255CB020F5}" type="sibTrans" cxnId="{4D04B681-3213-4F27-BF44-57468A7C77B2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220DB7E1-244F-4D07-A41E-3FD586F5A849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nl-BE" sz="1200">
              <a:latin typeface="Flanders Art Sans" panose="020B0604020202020204" charset="0"/>
              <a:cs typeface="Flanders Art Sans" panose="020B0604020202020204" charset="0"/>
            </a:rPr>
            <a:t>Bruxelles </a:t>
          </a:r>
          <a:r>
            <a:rPr lang="nl-BE" sz="1200" err="1">
              <a:latin typeface="Flanders Art Sans" panose="020B0604020202020204" charset="0"/>
              <a:cs typeface="Flanders Art Sans" panose="020B0604020202020204" charset="0"/>
            </a:rPr>
            <a:t>Mobilité</a:t>
          </a:r>
          <a:endParaRPr lang="nl-BE" sz="1200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8E1F5892-BB7D-4C08-8728-9462D3DD442E}" type="parTrans" cxnId="{49AFBC24-C29F-426E-9358-7881D7E717BA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4F2CB2A1-A3C3-4DD3-B60D-8F7210D6D252}" type="sibTrans" cxnId="{49AFBC24-C29F-426E-9358-7881D7E717BA}">
      <dgm:prSet/>
      <dgm:spPr/>
      <dgm:t>
        <a:bodyPr/>
        <a:lstStyle/>
        <a:p>
          <a:endParaRPr lang="nl-BE">
            <a:latin typeface="Flanders Art Sans" panose="020B0604020202020204" charset="0"/>
            <a:cs typeface="Flanders Art Sans" panose="020B0604020202020204" charset="0"/>
          </a:endParaRPr>
        </a:p>
      </dgm:t>
    </dgm:pt>
    <dgm:pt modelId="{6A6D8500-C90B-4497-9C7B-D58740BDB766}" type="pres">
      <dgm:prSet presAssocID="{DF6952FD-D0C7-4E86-A68D-39EA0D3851A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4E8B1C5-33E3-4031-A9CC-5019D0A6330C}" type="pres">
      <dgm:prSet presAssocID="{DF6952FD-D0C7-4E86-A68D-39EA0D3851AD}" presName="children" presStyleCnt="0"/>
      <dgm:spPr/>
    </dgm:pt>
    <dgm:pt modelId="{67E46FCC-B01A-43F2-9626-81D991B63496}" type="pres">
      <dgm:prSet presAssocID="{DF6952FD-D0C7-4E86-A68D-39EA0D3851AD}" presName="child1group" presStyleCnt="0"/>
      <dgm:spPr/>
    </dgm:pt>
    <dgm:pt modelId="{F112D5E1-8FE1-47D0-B488-12F3B96456E9}" type="pres">
      <dgm:prSet presAssocID="{DF6952FD-D0C7-4E86-A68D-39EA0D3851AD}" presName="child1" presStyleLbl="bgAcc1" presStyleIdx="0" presStyleCnt="4"/>
      <dgm:spPr/>
    </dgm:pt>
    <dgm:pt modelId="{AF2D3DDC-471C-4CEC-880E-F8FC9BECFD20}" type="pres">
      <dgm:prSet presAssocID="{DF6952FD-D0C7-4E86-A68D-39EA0D3851AD}" presName="child1Text" presStyleLbl="bgAcc1" presStyleIdx="0" presStyleCnt="4">
        <dgm:presLayoutVars>
          <dgm:bulletEnabled val="1"/>
        </dgm:presLayoutVars>
      </dgm:prSet>
      <dgm:spPr/>
    </dgm:pt>
    <dgm:pt modelId="{8FA60BFE-C8BB-47E2-894E-C2C83FD1174D}" type="pres">
      <dgm:prSet presAssocID="{DF6952FD-D0C7-4E86-A68D-39EA0D3851AD}" presName="child2group" presStyleCnt="0"/>
      <dgm:spPr/>
    </dgm:pt>
    <dgm:pt modelId="{53CFECA9-B0BB-4626-9015-E6278A0906C9}" type="pres">
      <dgm:prSet presAssocID="{DF6952FD-D0C7-4E86-A68D-39EA0D3851AD}" presName="child2" presStyleLbl="bgAcc1" presStyleIdx="1" presStyleCnt="4"/>
      <dgm:spPr/>
    </dgm:pt>
    <dgm:pt modelId="{39AB65E7-22DB-489C-9611-0BBF306D59AC}" type="pres">
      <dgm:prSet presAssocID="{DF6952FD-D0C7-4E86-A68D-39EA0D3851AD}" presName="child2Text" presStyleLbl="bgAcc1" presStyleIdx="1" presStyleCnt="4">
        <dgm:presLayoutVars>
          <dgm:bulletEnabled val="1"/>
        </dgm:presLayoutVars>
      </dgm:prSet>
      <dgm:spPr/>
    </dgm:pt>
    <dgm:pt modelId="{2D82107D-CF00-4E83-9638-C60E2D950085}" type="pres">
      <dgm:prSet presAssocID="{DF6952FD-D0C7-4E86-A68D-39EA0D3851AD}" presName="child3group" presStyleCnt="0"/>
      <dgm:spPr/>
    </dgm:pt>
    <dgm:pt modelId="{226D59E8-9606-40E8-BEC6-F4800FC87DAF}" type="pres">
      <dgm:prSet presAssocID="{DF6952FD-D0C7-4E86-A68D-39EA0D3851AD}" presName="child3" presStyleLbl="bgAcc1" presStyleIdx="2" presStyleCnt="4"/>
      <dgm:spPr/>
    </dgm:pt>
    <dgm:pt modelId="{020C1A77-9C7E-46E5-84FD-23179F6B3D14}" type="pres">
      <dgm:prSet presAssocID="{DF6952FD-D0C7-4E86-A68D-39EA0D3851AD}" presName="child3Text" presStyleLbl="bgAcc1" presStyleIdx="2" presStyleCnt="4">
        <dgm:presLayoutVars>
          <dgm:bulletEnabled val="1"/>
        </dgm:presLayoutVars>
      </dgm:prSet>
      <dgm:spPr/>
    </dgm:pt>
    <dgm:pt modelId="{E4FF94E3-DF6E-4A98-8E91-04D2FB346357}" type="pres">
      <dgm:prSet presAssocID="{DF6952FD-D0C7-4E86-A68D-39EA0D3851AD}" presName="child4group" presStyleCnt="0"/>
      <dgm:spPr/>
    </dgm:pt>
    <dgm:pt modelId="{91C0B8CF-3514-47ED-95B0-014251D4C3FD}" type="pres">
      <dgm:prSet presAssocID="{DF6952FD-D0C7-4E86-A68D-39EA0D3851AD}" presName="child4" presStyleLbl="bgAcc1" presStyleIdx="3" presStyleCnt="4"/>
      <dgm:spPr/>
    </dgm:pt>
    <dgm:pt modelId="{0A041BF0-979C-4A7B-87DE-0D81DB0A7F92}" type="pres">
      <dgm:prSet presAssocID="{DF6952FD-D0C7-4E86-A68D-39EA0D3851AD}" presName="child4Text" presStyleLbl="bgAcc1" presStyleIdx="3" presStyleCnt="4">
        <dgm:presLayoutVars>
          <dgm:bulletEnabled val="1"/>
        </dgm:presLayoutVars>
      </dgm:prSet>
      <dgm:spPr/>
    </dgm:pt>
    <dgm:pt modelId="{8B678B86-31B3-4610-899F-7182F52D083F}" type="pres">
      <dgm:prSet presAssocID="{DF6952FD-D0C7-4E86-A68D-39EA0D3851AD}" presName="childPlaceholder" presStyleCnt="0"/>
      <dgm:spPr/>
    </dgm:pt>
    <dgm:pt modelId="{7E920F0B-FA7F-4E93-9290-1E3B551F3046}" type="pres">
      <dgm:prSet presAssocID="{DF6952FD-D0C7-4E86-A68D-39EA0D3851AD}" presName="circle" presStyleCnt="0"/>
      <dgm:spPr/>
    </dgm:pt>
    <dgm:pt modelId="{CAEE35D6-F078-44D8-9C3C-61C1F0970082}" type="pres">
      <dgm:prSet presAssocID="{DF6952FD-D0C7-4E86-A68D-39EA0D3851AD}" presName="quadrant1" presStyleLbl="node1" presStyleIdx="0" presStyleCnt="4" custScaleX="73541" custScaleY="73839">
        <dgm:presLayoutVars>
          <dgm:chMax val="1"/>
          <dgm:bulletEnabled val="1"/>
        </dgm:presLayoutVars>
      </dgm:prSet>
      <dgm:spPr/>
    </dgm:pt>
    <dgm:pt modelId="{4DAA8BD0-EDE8-4FBF-A643-87B424FA1FAA}" type="pres">
      <dgm:prSet presAssocID="{DF6952FD-D0C7-4E86-A68D-39EA0D3851AD}" presName="quadrant2" presStyleLbl="node1" presStyleIdx="1" presStyleCnt="4" custScaleX="73541" custScaleY="73839">
        <dgm:presLayoutVars>
          <dgm:chMax val="1"/>
          <dgm:bulletEnabled val="1"/>
        </dgm:presLayoutVars>
      </dgm:prSet>
      <dgm:spPr/>
    </dgm:pt>
    <dgm:pt modelId="{0A2EF28D-B26C-4FFE-92F9-8F2EBFDB8ABF}" type="pres">
      <dgm:prSet presAssocID="{DF6952FD-D0C7-4E86-A68D-39EA0D3851AD}" presName="quadrant3" presStyleLbl="node1" presStyleIdx="2" presStyleCnt="4" custScaleX="73541" custScaleY="73839">
        <dgm:presLayoutVars>
          <dgm:chMax val="1"/>
          <dgm:bulletEnabled val="1"/>
        </dgm:presLayoutVars>
      </dgm:prSet>
      <dgm:spPr/>
    </dgm:pt>
    <dgm:pt modelId="{097C366B-C157-473A-9DA5-E43495E06897}" type="pres">
      <dgm:prSet presAssocID="{DF6952FD-D0C7-4E86-A68D-39EA0D3851AD}" presName="quadrant4" presStyleLbl="node1" presStyleIdx="3" presStyleCnt="4" custScaleX="73541" custScaleY="73839">
        <dgm:presLayoutVars>
          <dgm:chMax val="1"/>
          <dgm:bulletEnabled val="1"/>
        </dgm:presLayoutVars>
      </dgm:prSet>
      <dgm:spPr/>
    </dgm:pt>
    <dgm:pt modelId="{77274E66-F9C8-4A24-9001-DF37EDC16011}" type="pres">
      <dgm:prSet presAssocID="{DF6952FD-D0C7-4E86-A68D-39EA0D3851AD}" presName="quadrantPlaceholder" presStyleCnt="0"/>
      <dgm:spPr/>
    </dgm:pt>
    <dgm:pt modelId="{1C2009EC-AC77-446D-84BB-658795AA22F3}" type="pres">
      <dgm:prSet presAssocID="{DF6952FD-D0C7-4E86-A68D-39EA0D3851AD}" presName="center1" presStyleLbl="fgShp" presStyleIdx="0" presStyleCnt="2"/>
      <dgm:spPr/>
    </dgm:pt>
    <dgm:pt modelId="{1FDCAC7D-B63A-4773-8543-E8A46ECA1BDB}" type="pres">
      <dgm:prSet presAssocID="{DF6952FD-D0C7-4E86-A68D-39EA0D3851AD}" presName="center2" presStyleLbl="fgShp" presStyleIdx="1" presStyleCnt="2"/>
      <dgm:spPr/>
    </dgm:pt>
  </dgm:ptLst>
  <dgm:cxnLst>
    <dgm:cxn modelId="{6800EF05-2787-4EDF-B11A-D61B81064DE4}" type="presOf" srcId="{CE59FAFF-2EA2-4867-AD8E-5809FCF3ECD8}" destId="{097C366B-C157-473A-9DA5-E43495E06897}" srcOrd="0" destOrd="0" presId="urn:microsoft.com/office/officeart/2005/8/layout/cycle4"/>
    <dgm:cxn modelId="{3CCD5914-9D0C-4BF5-B74E-4BBF6635A7F8}" srcId="{598976EB-3D5F-46D5-BE7E-1B7F660B708A}" destId="{B113BB9D-40B1-448B-974E-9FE09A394442}" srcOrd="0" destOrd="0" parTransId="{A98AD4F3-FEDD-4AA6-8BFD-A1363F03AFDC}" sibTransId="{1D71DE10-360E-4AC7-A4FA-838D5886F7A0}"/>
    <dgm:cxn modelId="{49AFBC24-C29F-426E-9358-7881D7E717BA}" srcId="{17DB052E-E851-4023-A15C-76D7F30D1E24}" destId="{220DB7E1-244F-4D07-A41E-3FD586F5A849}" srcOrd="1" destOrd="0" parTransId="{8E1F5892-BB7D-4C08-8728-9462D3DD442E}" sibTransId="{4F2CB2A1-A3C3-4DD3-B60D-8F7210D6D252}"/>
    <dgm:cxn modelId="{5CD1692B-BF68-433B-9D60-9F54BB2C7C7A}" type="presOf" srcId="{598976EB-3D5F-46D5-BE7E-1B7F660B708A}" destId="{CAEE35D6-F078-44D8-9C3C-61C1F0970082}" srcOrd="0" destOrd="0" presId="urn:microsoft.com/office/officeart/2005/8/layout/cycle4"/>
    <dgm:cxn modelId="{AB151F42-A124-4242-80D4-0E0542B32C16}" type="presOf" srcId="{B113BB9D-40B1-448B-974E-9FE09A394442}" destId="{AF2D3DDC-471C-4CEC-880E-F8FC9BECFD20}" srcOrd="1" destOrd="0" presId="urn:microsoft.com/office/officeart/2005/8/layout/cycle4"/>
    <dgm:cxn modelId="{BF086C48-6762-41A8-B3D3-B13C9AFB9ECC}" srcId="{DF6952FD-D0C7-4E86-A68D-39EA0D3851AD}" destId="{5DC8A2FE-106B-4D4D-9E5C-221C470BDF91}" srcOrd="2" destOrd="0" parTransId="{03947B26-63F0-45F3-B3A0-7862A2D7E0E3}" sibTransId="{D8B5C984-4B29-4324-B32E-92E44997A80C}"/>
    <dgm:cxn modelId="{4AD79E6F-CED1-4ACA-94E0-CCC24098734E}" srcId="{17DB052E-E851-4023-A15C-76D7F30D1E24}" destId="{0FC8EA5B-CEB1-4712-B1BE-84475D4AB296}" srcOrd="0" destOrd="0" parTransId="{CDF0DF4B-6B98-4AEF-B23B-98D35DEC694C}" sibTransId="{4109A9C0-6A20-4F5A-8C32-7B7AE329A811}"/>
    <dgm:cxn modelId="{F0199A50-26B5-494E-AB57-7A6A006CBD04}" srcId="{DF6952FD-D0C7-4E86-A68D-39EA0D3851AD}" destId="{17DB052E-E851-4023-A15C-76D7F30D1E24}" srcOrd="1" destOrd="0" parTransId="{46B08FC2-6130-4BD1-AB0D-197C2178345F}" sibTransId="{29841202-F6AC-42F3-BD4E-10F783EA46EE}"/>
    <dgm:cxn modelId="{0188257A-6BE1-401F-B0F1-08319EED272F}" srcId="{5DC8A2FE-106B-4D4D-9E5C-221C470BDF91}" destId="{5D60B6F8-AAA0-4389-BC3A-862D26FB6B95}" srcOrd="0" destOrd="0" parTransId="{4B5A2A15-F8C0-4395-B30C-1753685698FA}" sibTransId="{180ABF22-C797-4E0E-824A-AB51633F6B7F}"/>
    <dgm:cxn modelId="{4D04B681-3213-4F27-BF44-57468A7C77B2}" srcId="{CE59FAFF-2EA2-4867-AD8E-5809FCF3ECD8}" destId="{5B89CEC4-51DA-4CEE-B64A-0F294B154625}" srcOrd="0" destOrd="0" parTransId="{C99D5F31-63FB-40CF-A186-306308CC0CD1}" sibTransId="{756BD9A1-8675-4CA5-8618-92255CB020F5}"/>
    <dgm:cxn modelId="{8788E48A-6D74-4F80-B140-EC36037A035A}" type="presOf" srcId="{220DB7E1-244F-4D07-A41E-3FD586F5A849}" destId="{53CFECA9-B0BB-4626-9015-E6278A0906C9}" srcOrd="0" destOrd="1" presId="urn:microsoft.com/office/officeart/2005/8/layout/cycle4"/>
    <dgm:cxn modelId="{62396D90-BD4B-441C-B427-4498F7B214C1}" type="presOf" srcId="{5B89CEC4-51DA-4CEE-B64A-0F294B154625}" destId="{91C0B8CF-3514-47ED-95B0-014251D4C3FD}" srcOrd="0" destOrd="0" presId="urn:microsoft.com/office/officeart/2005/8/layout/cycle4"/>
    <dgm:cxn modelId="{DAE5599E-F243-4B12-AB88-8CD9C9808F33}" type="presOf" srcId="{5B89CEC4-51DA-4CEE-B64A-0F294B154625}" destId="{0A041BF0-979C-4A7B-87DE-0D81DB0A7F92}" srcOrd="1" destOrd="0" presId="urn:microsoft.com/office/officeart/2005/8/layout/cycle4"/>
    <dgm:cxn modelId="{5B9655A1-1C86-4A66-AA3F-68952DD9765B}" srcId="{DF6952FD-D0C7-4E86-A68D-39EA0D3851AD}" destId="{CE59FAFF-2EA2-4867-AD8E-5809FCF3ECD8}" srcOrd="3" destOrd="0" parTransId="{C9D97A48-C509-44BD-8EEA-CC04CCB8007E}" sibTransId="{EF67B159-37D6-4C91-95D8-87B9786BF995}"/>
    <dgm:cxn modelId="{360A2BA4-F7E8-4166-A459-28660C51C40D}" type="presOf" srcId="{5D60B6F8-AAA0-4389-BC3A-862D26FB6B95}" destId="{020C1A77-9C7E-46E5-84FD-23179F6B3D14}" srcOrd="1" destOrd="0" presId="urn:microsoft.com/office/officeart/2005/8/layout/cycle4"/>
    <dgm:cxn modelId="{463977A8-238F-4001-81C7-CCBC3653CCAA}" type="presOf" srcId="{5DC8A2FE-106B-4D4D-9E5C-221C470BDF91}" destId="{0A2EF28D-B26C-4FFE-92F9-8F2EBFDB8ABF}" srcOrd="0" destOrd="0" presId="urn:microsoft.com/office/officeart/2005/8/layout/cycle4"/>
    <dgm:cxn modelId="{EA9841B0-745F-478B-A95E-ECDEC515E72B}" type="presOf" srcId="{DF6952FD-D0C7-4E86-A68D-39EA0D3851AD}" destId="{6A6D8500-C90B-4497-9C7B-D58740BDB766}" srcOrd="0" destOrd="0" presId="urn:microsoft.com/office/officeart/2005/8/layout/cycle4"/>
    <dgm:cxn modelId="{4B87C8C1-90DE-41A5-8AEE-D2665D19D5A6}" type="presOf" srcId="{17DB052E-E851-4023-A15C-76D7F30D1E24}" destId="{4DAA8BD0-EDE8-4FBF-A643-87B424FA1FAA}" srcOrd="0" destOrd="0" presId="urn:microsoft.com/office/officeart/2005/8/layout/cycle4"/>
    <dgm:cxn modelId="{52ABBFC2-9EE6-4060-98CD-2EE183F92D42}" srcId="{DF6952FD-D0C7-4E86-A68D-39EA0D3851AD}" destId="{598976EB-3D5F-46D5-BE7E-1B7F660B708A}" srcOrd="0" destOrd="0" parTransId="{0D67AEFE-FDDC-421F-824E-F3571B3453E1}" sibTransId="{8393E832-5297-4377-91CD-9BE1B1F719E1}"/>
    <dgm:cxn modelId="{851863C5-CB4B-459A-8B45-52D8B101F070}" type="presOf" srcId="{B113BB9D-40B1-448B-974E-9FE09A394442}" destId="{F112D5E1-8FE1-47D0-B488-12F3B96456E9}" srcOrd="0" destOrd="0" presId="urn:microsoft.com/office/officeart/2005/8/layout/cycle4"/>
    <dgm:cxn modelId="{A6E6EFCE-7A8B-4749-9E95-C78D076A0840}" type="presOf" srcId="{220DB7E1-244F-4D07-A41E-3FD586F5A849}" destId="{39AB65E7-22DB-489C-9611-0BBF306D59AC}" srcOrd="1" destOrd="1" presId="urn:microsoft.com/office/officeart/2005/8/layout/cycle4"/>
    <dgm:cxn modelId="{E223DBD2-5A6B-49A8-AC77-7E853DB4B3FD}" type="presOf" srcId="{0FC8EA5B-CEB1-4712-B1BE-84475D4AB296}" destId="{39AB65E7-22DB-489C-9611-0BBF306D59AC}" srcOrd="1" destOrd="0" presId="urn:microsoft.com/office/officeart/2005/8/layout/cycle4"/>
    <dgm:cxn modelId="{51339EEE-D717-4069-95E2-CD674BD4BF77}" type="presOf" srcId="{0FC8EA5B-CEB1-4712-B1BE-84475D4AB296}" destId="{53CFECA9-B0BB-4626-9015-E6278A0906C9}" srcOrd="0" destOrd="0" presId="urn:microsoft.com/office/officeart/2005/8/layout/cycle4"/>
    <dgm:cxn modelId="{3B2485F6-4E78-4763-BE32-8B5588F8E5C2}" type="presOf" srcId="{5D60B6F8-AAA0-4389-BC3A-862D26FB6B95}" destId="{226D59E8-9606-40E8-BEC6-F4800FC87DAF}" srcOrd="0" destOrd="0" presId="urn:microsoft.com/office/officeart/2005/8/layout/cycle4"/>
    <dgm:cxn modelId="{3AD4D8DA-83F4-46AD-AE3B-8926E0E554C6}" type="presParOf" srcId="{6A6D8500-C90B-4497-9C7B-D58740BDB766}" destId="{B4E8B1C5-33E3-4031-A9CC-5019D0A6330C}" srcOrd="0" destOrd="0" presId="urn:microsoft.com/office/officeart/2005/8/layout/cycle4"/>
    <dgm:cxn modelId="{94693B9E-174E-46DD-8FFA-229356A9B660}" type="presParOf" srcId="{B4E8B1C5-33E3-4031-A9CC-5019D0A6330C}" destId="{67E46FCC-B01A-43F2-9626-81D991B63496}" srcOrd="0" destOrd="0" presId="urn:microsoft.com/office/officeart/2005/8/layout/cycle4"/>
    <dgm:cxn modelId="{62408320-4298-410F-8E55-C3461173F566}" type="presParOf" srcId="{67E46FCC-B01A-43F2-9626-81D991B63496}" destId="{F112D5E1-8FE1-47D0-B488-12F3B96456E9}" srcOrd="0" destOrd="0" presId="urn:microsoft.com/office/officeart/2005/8/layout/cycle4"/>
    <dgm:cxn modelId="{DBAE9A94-75FB-4B03-86C4-3630DAF7D19B}" type="presParOf" srcId="{67E46FCC-B01A-43F2-9626-81D991B63496}" destId="{AF2D3DDC-471C-4CEC-880E-F8FC9BECFD20}" srcOrd="1" destOrd="0" presId="urn:microsoft.com/office/officeart/2005/8/layout/cycle4"/>
    <dgm:cxn modelId="{837EFEF1-9134-47AE-A4FA-B4CB4D4DE298}" type="presParOf" srcId="{B4E8B1C5-33E3-4031-A9CC-5019D0A6330C}" destId="{8FA60BFE-C8BB-47E2-894E-C2C83FD1174D}" srcOrd="1" destOrd="0" presId="urn:microsoft.com/office/officeart/2005/8/layout/cycle4"/>
    <dgm:cxn modelId="{14F0DB8E-D978-4580-BB9E-9F7BB8D55CAD}" type="presParOf" srcId="{8FA60BFE-C8BB-47E2-894E-C2C83FD1174D}" destId="{53CFECA9-B0BB-4626-9015-E6278A0906C9}" srcOrd="0" destOrd="0" presId="urn:microsoft.com/office/officeart/2005/8/layout/cycle4"/>
    <dgm:cxn modelId="{00290FF5-01FF-4247-8F55-757E89366212}" type="presParOf" srcId="{8FA60BFE-C8BB-47E2-894E-C2C83FD1174D}" destId="{39AB65E7-22DB-489C-9611-0BBF306D59AC}" srcOrd="1" destOrd="0" presId="urn:microsoft.com/office/officeart/2005/8/layout/cycle4"/>
    <dgm:cxn modelId="{5485B83B-BDAB-4B97-8DF5-C0E6689DF065}" type="presParOf" srcId="{B4E8B1C5-33E3-4031-A9CC-5019D0A6330C}" destId="{2D82107D-CF00-4E83-9638-C60E2D950085}" srcOrd="2" destOrd="0" presId="urn:microsoft.com/office/officeart/2005/8/layout/cycle4"/>
    <dgm:cxn modelId="{85AFE6AC-5327-46BB-83AD-1E616984097D}" type="presParOf" srcId="{2D82107D-CF00-4E83-9638-C60E2D950085}" destId="{226D59E8-9606-40E8-BEC6-F4800FC87DAF}" srcOrd="0" destOrd="0" presId="urn:microsoft.com/office/officeart/2005/8/layout/cycle4"/>
    <dgm:cxn modelId="{9E8F9557-83CF-4B87-9E6B-5C29CD7E1663}" type="presParOf" srcId="{2D82107D-CF00-4E83-9638-C60E2D950085}" destId="{020C1A77-9C7E-46E5-84FD-23179F6B3D14}" srcOrd="1" destOrd="0" presId="urn:microsoft.com/office/officeart/2005/8/layout/cycle4"/>
    <dgm:cxn modelId="{858E29A7-5896-4D73-B38F-D8009493B94E}" type="presParOf" srcId="{B4E8B1C5-33E3-4031-A9CC-5019D0A6330C}" destId="{E4FF94E3-DF6E-4A98-8E91-04D2FB346357}" srcOrd="3" destOrd="0" presId="urn:microsoft.com/office/officeart/2005/8/layout/cycle4"/>
    <dgm:cxn modelId="{565F5573-D35B-4DAF-9E7A-DCB5355F9AC0}" type="presParOf" srcId="{E4FF94E3-DF6E-4A98-8E91-04D2FB346357}" destId="{91C0B8CF-3514-47ED-95B0-014251D4C3FD}" srcOrd="0" destOrd="0" presId="urn:microsoft.com/office/officeart/2005/8/layout/cycle4"/>
    <dgm:cxn modelId="{385F1048-BD5D-4FB5-94C8-76404DEBBB53}" type="presParOf" srcId="{E4FF94E3-DF6E-4A98-8E91-04D2FB346357}" destId="{0A041BF0-979C-4A7B-87DE-0D81DB0A7F92}" srcOrd="1" destOrd="0" presId="urn:microsoft.com/office/officeart/2005/8/layout/cycle4"/>
    <dgm:cxn modelId="{AA39B5A7-FFD8-46B6-8333-19E39547AA12}" type="presParOf" srcId="{B4E8B1C5-33E3-4031-A9CC-5019D0A6330C}" destId="{8B678B86-31B3-4610-899F-7182F52D083F}" srcOrd="4" destOrd="0" presId="urn:microsoft.com/office/officeart/2005/8/layout/cycle4"/>
    <dgm:cxn modelId="{D8174DFC-5785-43E4-BC3F-D2603BB5BCDD}" type="presParOf" srcId="{6A6D8500-C90B-4497-9C7B-D58740BDB766}" destId="{7E920F0B-FA7F-4E93-9290-1E3B551F3046}" srcOrd="1" destOrd="0" presId="urn:microsoft.com/office/officeart/2005/8/layout/cycle4"/>
    <dgm:cxn modelId="{D2498390-FE5F-4CB8-98E5-D79669356F72}" type="presParOf" srcId="{7E920F0B-FA7F-4E93-9290-1E3B551F3046}" destId="{CAEE35D6-F078-44D8-9C3C-61C1F0970082}" srcOrd="0" destOrd="0" presId="urn:microsoft.com/office/officeart/2005/8/layout/cycle4"/>
    <dgm:cxn modelId="{6277B6CB-9BD9-467E-8A25-B9ADC2FBA370}" type="presParOf" srcId="{7E920F0B-FA7F-4E93-9290-1E3B551F3046}" destId="{4DAA8BD0-EDE8-4FBF-A643-87B424FA1FAA}" srcOrd="1" destOrd="0" presId="urn:microsoft.com/office/officeart/2005/8/layout/cycle4"/>
    <dgm:cxn modelId="{FE8882E7-9850-47E0-B6F5-A0870EF2A6BC}" type="presParOf" srcId="{7E920F0B-FA7F-4E93-9290-1E3B551F3046}" destId="{0A2EF28D-B26C-4FFE-92F9-8F2EBFDB8ABF}" srcOrd="2" destOrd="0" presId="urn:microsoft.com/office/officeart/2005/8/layout/cycle4"/>
    <dgm:cxn modelId="{D9D53D48-7B37-476F-838E-AAFB13573266}" type="presParOf" srcId="{7E920F0B-FA7F-4E93-9290-1E3B551F3046}" destId="{097C366B-C157-473A-9DA5-E43495E06897}" srcOrd="3" destOrd="0" presId="urn:microsoft.com/office/officeart/2005/8/layout/cycle4"/>
    <dgm:cxn modelId="{A74CD815-CAD3-47F9-A3C1-B738A6128F7C}" type="presParOf" srcId="{7E920F0B-FA7F-4E93-9290-1E3B551F3046}" destId="{77274E66-F9C8-4A24-9001-DF37EDC16011}" srcOrd="4" destOrd="0" presId="urn:microsoft.com/office/officeart/2005/8/layout/cycle4"/>
    <dgm:cxn modelId="{3A625A28-A9B3-455C-9CD0-AA2817A45802}" type="presParOf" srcId="{6A6D8500-C90B-4497-9C7B-D58740BDB766}" destId="{1C2009EC-AC77-446D-84BB-658795AA22F3}" srcOrd="2" destOrd="0" presId="urn:microsoft.com/office/officeart/2005/8/layout/cycle4"/>
    <dgm:cxn modelId="{E56448A2-2307-485F-9703-6E0A39F3997B}" type="presParOf" srcId="{6A6D8500-C90B-4497-9C7B-D58740BDB766}" destId="{1FDCAC7D-B63A-4773-8543-E8A46ECA1BDB}" srcOrd="3" destOrd="0" presId="urn:microsoft.com/office/officeart/2005/8/layout/cycle4"/>
  </dgm:cxnLst>
  <dgm:bg>
    <a:blipFill>
      <a:blip xmlns:r="http://schemas.openxmlformats.org/officeDocument/2006/relationships" r:embed="rId1">
        <a:alphaModFix/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83DCA-D0DA-4383-965B-8C9FBD32B10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738CD78-EE87-4C9F-BB62-DF4B79668C7D}">
      <dgm:prSet phldrT="[Text]" phldr="0"/>
      <dgm:spPr/>
      <dgm:t>
        <a:bodyPr/>
        <a:lstStyle/>
        <a:p>
          <a:pPr rtl="0"/>
          <a:r>
            <a:rPr lang="en-US">
              <a:latin typeface="Helvetica Neue"/>
            </a:rPr>
            <a:t>Draft </a:t>
          </a:r>
          <a:endParaRPr lang="en-US"/>
        </a:p>
      </dgm:t>
    </dgm:pt>
    <dgm:pt modelId="{572492D4-013F-4203-B17A-3E317969E8F6}" type="parTrans" cxnId="{5B4F867C-8391-486D-8DFA-7843A9E43DD0}">
      <dgm:prSet/>
      <dgm:spPr/>
    </dgm:pt>
    <dgm:pt modelId="{16D3C3EF-4029-4B0D-BE45-5FABDE831FAA}" type="sibTrans" cxnId="{5B4F867C-8391-486D-8DFA-7843A9E43DD0}">
      <dgm:prSet/>
      <dgm:spPr/>
    </dgm:pt>
    <dgm:pt modelId="{72F7332A-489D-48BC-B9DE-E9A7EC86ABDB}">
      <dgm:prSet phldr="0"/>
      <dgm:spPr/>
      <dgm:t>
        <a:bodyPr/>
        <a:lstStyle/>
        <a:p>
          <a:pPr rtl="0"/>
          <a:r>
            <a:rPr lang="en-US">
              <a:latin typeface="Helvetica Neue"/>
            </a:rPr>
            <a:t>Revision</a:t>
          </a:r>
        </a:p>
      </dgm:t>
    </dgm:pt>
    <dgm:pt modelId="{A054492B-A0B2-4E78-AA8A-B679F056F748}" type="parTrans" cxnId="{931F6741-B577-4A94-AC0C-402CF87E1843}">
      <dgm:prSet/>
      <dgm:spPr/>
    </dgm:pt>
    <dgm:pt modelId="{FB56569D-2CB2-4618-9802-92EEF303AAD9}" type="sibTrans" cxnId="{931F6741-B577-4A94-AC0C-402CF87E1843}">
      <dgm:prSet/>
      <dgm:spPr/>
    </dgm:pt>
    <dgm:pt modelId="{DE55E16D-FFF2-4305-B744-0DBEE26C03B7}">
      <dgm:prSet phldr="0"/>
      <dgm:spPr/>
      <dgm:t>
        <a:bodyPr/>
        <a:lstStyle/>
        <a:p>
          <a:r>
            <a:rPr lang="en-US">
              <a:latin typeface="Helvetica Neue"/>
            </a:rPr>
            <a:t>Validation</a:t>
          </a:r>
        </a:p>
      </dgm:t>
    </dgm:pt>
    <dgm:pt modelId="{A4CE8B37-34D5-4C1E-8101-A32D2F8C644C}" type="parTrans" cxnId="{1AAC7CC5-D68D-40AC-A63D-9B65B969CFB0}">
      <dgm:prSet/>
      <dgm:spPr/>
    </dgm:pt>
    <dgm:pt modelId="{9FEBAEE0-2DA6-4223-AB08-327AFABEC37B}" type="sibTrans" cxnId="{1AAC7CC5-D68D-40AC-A63D-9B65B969CFB0}">
      <dgm:prSet/>
      <dgm:spPr/>
    </dgm:pt>
    <dgm:pt modelId="{E75C1185-C904-4B6D-B704-A8D91BF43AC6}" type="pres">
      <dgm:prSet presAssocID="{D4583DCA-D0DA-4383-965B-8C9FBD32B103}" presName="Name0" presStyleCnt="0">
        <dgm:presLayoutVars>
          <dgm:dir/>
          <dgm:animLvl val="lvl"/>
          <dgm:resizeHandles val="exact"/>
        </dgm:presLayoutVars>
      </dgm:prSet>
      <dgm:spPr/>
    </dgm:pt>
    <dgm:pt modelId="{7E379C96-4BE4-4711-9DEC-69B426A208A1}" type="pres">
      <dgm:prSet presAssocID="{1738CD78-EE87-4C9F-BB62-DF4B79668C7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71B7D8C-FB10-4410-B53A-4CEDA20EC0CF}" type="pres">
      <dgm:prSet presAssocID="{16D3C3EF-4029-4B0D-BE45-5FABDE831FAA}" presName="parTxOnlySpace" presStyleCnt="0"/>
      <dgm:spPr/>
    </dgm:pt>
    <dgm:pt modelId="{C948C356-2434-4E46-A8E9-F94818484ECE}" type="pres">
      <dgm:prSet presAssocID="{72F7332A-489D-48BC-B9DE-E9A7EC86ABD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0149CD2-A6B4-4A1A-B86C-8B625E0F1EA6}" type="pres">
      <dgm:prSet presAssocID="{FB56569D-2CB2-4618-9802-92EEF303AAD9}" presName="parTxOnlySpace" presStyleCnt="0"/>
      <dgm:spPr/>
    </dgm:pt>
    <dgm:pt modelId="{5A05D708-A061-4E31-8370-D98B43E43E80}" type="pres">
      <dgm:prSet presAssocID="{DE55E16D-FFF2-4305-B744-0DBEE26C03B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9A8125F-BB16-41AB-849A-B46547EB75DD}" type="presOf" srcId="{DE55E16D-FFF2-4305-B744-0DBEE26C03B7}" destId="{5A05D708-A061-4E31-8370-D98B43E43E80}" srcOrd="0" destOrd="0" presId="urn:microsoft.com/office/officeart/2005/8/layout/chevron1"/>
    <dgm:cxn modelId="{931F6741-B577-4A94-AC0C-402CF87E1843}" srcId="{D4583DCA-D0DA-4383-965B-8C9FBD32B103}" destId="{72F7332A-489D-48BC-B9DE-E9A7EC86ABDB}" srcOrd="1" destOrd="0" parTransId="{A054492B-A0B2-4E78-AA8A-B679F056F748}" sibTransId="{FB56569D-2CB2-4618-9802-92EEF303AAD9}"/>
    <dgm:cxn modelId="{40C16A6A-AB08-4DC9-ADF5-2B2EAE31A14C}" type="presOf" srcId="{D4583DCA-D0DA-4383-965B-8C9FBD32B103}" destId="{E75C1185-C904-4B6D-B704-A8D91BF43AC6}" srcOrd="0" destOrd="0" presId="urn:microsoft.com/office/officeart/2005/8/layout/chevron1"/>
    <dgm:cxn modelId="{4CEE0A59-B844-4408-B2AF-33978134A29F}" type="presOf" srcId="{72F7332A-489D-48BC-B9DE-E9A7EC86ABDB}" destId="{C948C356-2434-4E46-A8E9-F94818484ECE}" srcOrd="0" destOrd="0" presId="urn:microsoft.com/office/officeart/2005/8/layout/chevron1"/>
    <dgm:cxn modelId="{5B4F867C-8391-486D-8DFA-7843A9E43DD0}" srcId="{D4583DCA-D0DA-4383-965B-8C9FBD32B103}" destId="{1738CD78-EE87-4C9F-BB62-DF4B79668C7D}" srcOrd="0" destOrd="0" parTransId="{572492D4-013F-4203-B17A-3E317969E8F6}" sibTransId="{16D3C3EF-4029-4B0D-BE45-5FABDE831FAA}"/>
    <dgm:cxn modelId="{1AAC7CC5-D68D-40AC-A63D-9B65B969CFB0}" srcId="{D4583DCA-D0DA-4383-965B-8C9FBD32B103}" destId="{DE55E16D-FFF2-4305-B744-0DBEE26C03B7}" srcOrd="2" destOrd="0" parTransId="{A4CE8B37-34D5-4C1E-8101-A32D2F8C644C}" sibTransId="{9FEBAEE0-2DA6-4223-AB08-327AFABEC37B}"/>
    <dgm:cxn modelId="{C532C5F1-E2C2-45E2-B54F-B340C63B3322}" type="presOf" srcId="{1738CD78-EE87-4C9F-BB62-DF4B79668C7D}" destId="{7E379C96-4BE4-4711-9DEC-69B426A208A1}" srcOrd="0" destOrd="0" presId="urn:microsoft.com/office/officeart/2005/8/layout/chevron1"/>
    <dgm:cxn modelId="{2D5963B2-32B5-4589-8DE6-91BCF9EE8FA4}" type="presParOf" srcId="{E75C1185-C904-4B6D-B704-A8D91BF43AC6}" destId="{7E379C96-4BE4-4711-9DEC-69B426A208A1}" srcOrd="0" destOrd="0" presId="urn:microsoft.com/office/officeart/2005/8/layout/chevron1"/>
    <dgm:cxn modelId="{45A11499-2BE1-4DEA-AD70-832E1EB28AF3}" type="presParOf" srcId="{E75C1185-C904-4B6D-B704-A8D91BF43AC6}" destId="{571B7D8C-FB10-4410-B53A-4CEDA20EC0CF}" srcOrd="1" destOrd="0" presId="urn:microsoft.com/office/officeart/2005/8/layout/chevron1"/>
    <dgm:cxn modelId="{060F0FE0-C2C1-44F7-AA09-A9BED6D54BF0}" type="presParOf" srcId="{E75C1185-C904-4B6D-B704-A8D91BF43AC6}" destId="{C948C356-2434-4E46-A8E9-F94818484ECE}" srcOrd="2" destOrd="0" presId="urn:microsoft.com/office/officeart/2005/8/layout/chevron1"/>
    <dgm:cxn modelId="{20C090AA-AC52-44A3-BB54-6AD4F29FAED5}" type="presParOf" srcId="{E75C1185-C904-4B6D-B704-A8D91BF43AC6}" destId="{E0149CD2-A6B4-4A1A-B86C-8B625E0F1EA6}" srcOrd="3" destOrd="0" presId="urn:microsoft.com/office/officeart/2005/8/layout/chevron1"/>
    <dgm:cxn modelId="{CF568756-8010-467F-8EB1-7CE3384D1912}" type="presParOf" srcId="{E75C1185-C904-4B6D-B704-A8D91BF43AC6}" destId="{5A05D708-A061-4E31-8370-D98B43E43E8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D59E8-9606-40E8-BEC6-F4800FC87DAF}">
      <dsp:nvSpPr>
        <dsp:cNvPr id="0" name=""/>
        <dsp:cNvSpPr/>
      </dsp:nvSpPr>
      <dsp:spPr>
        <a:xfrm>
          <a:off x="3722610" y="2544165"/>
          <a:ext cx="1848261" cy="11972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>
              <a:latin typeface="Flanders Art Sans" panose="020B0604020202020204" charset="0"/>
              <a:cs typeface="Flanders Art Sans" panose="020B0604020202020204" charset="0"/>
            </a:rPr>
            <a:t>Department within FOD: TBC</a:t>
          </a:r>
        </a:p>
      </dsp:txBody>
      <dsp:txXfrm>
        <a:off x="4303388" y="2869779"/>
        <a:ext cx="1241183" cy="845340"/>
      </dsp:txXfrm>
    </dsp:sp>
    <dsp:sp modelId="{91C0B8CF-3514-47ED-95B0-014251D4C3FD}">
      <dsp:nvSpPr>
        <dsp:cNvPr id="0" name=""/>
        <dsp:cNvSpPr/>
      </dsp:nvSpPr>
      <dsp:spPr>
        <a:xfrm>
          <a:off x="707025" y="2544165"/>
          <a:ext cx="1848261" cy="1197254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>
              <a:latin typeface="Flanders Art Sans" panose="020B0604020202020204" charset="0"/>
              <a:cs typeface="Flanders Art Sans" panose="020B0604020202020204" charset="0"/>
            </a:rPr>
            <a:t>Department within SPW: TBC</a:t>
          </a:r>
        </a:p>
      </dsp:txBody>
      <dsp:txXfrm>
        <a:off x="733325" y="2869779"/>
        <a:ext cx="1241183" cy="845340"/>
      </dsp:txXfrm>
    </dsp:sp>
    <dsp:sp modelId="{53CFECA9-B0BB-4626-9015-E6278A0906C9}">
      <dsp:nvSpPr>
        <dsp:cNvPr id="0" name=""/>
        <dsp:cNvSpPr/>
      </dsp:nvSpPr>
      <dsp:spPr>
        <a:xfrm>
          <a:off x="3722610" y="0"/>
          <a:ext cx="1848261" cy="1197254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 err="1">
              <a:latin typeface="Flanders Art Sans" panose="020B0604020202020204" charset="0"/>
              <a:cs typeface="Flanders Art Sans" panose="020B0604020202020204" charset="0"/>
            </a:rPr>
            <a:t>Paradigm</a:t>
          </a:r>
          <a:endParaRPr lang="nl-BE" sz="1200" kern="1200">
            <a:latin typeface="Flanders Art Sans" panose="020B0604020202020204" charset="0"/>
            <a:cs typeface="Flanders Art Sans" panose="020B060402020202020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>
              <a:latin typeface="Flanders Art Sans" panose="020B0604020202020204" charset="0"/>
              <a:cs typeface="Flanders Art Sans" panose="020B0604020202020204" charset="0"/>
            </a:rPr>
            <a:t>Bruxelles </a:t>
          </a:r>
          <a:r>
            <a:rPr lang="nl-BE" sz="1200" kern="1200" err="1">
              <a:latin typeface="Flanders Art Sans" panose="020B0604020202020204" charset="0"/>
              <a:cs typeface="Flanders Art Sans" panose="020B0604020202020204" charset="0"/>
            </a:rPr>
            <a:t>Mobilité</a:t>
          </a:r>
          <a:endParaRPr lang="nl-BE" sz="1200" kern="1200">
            <a:latin typeface="Flanders Art Sans" panose="020B0604020202020204" charset="0"/>
            <a:cs typeface="Flanders Art Sans" panose="020B0604020202020204" charset="0"/>
          </a:endParaRPr>
        </a:p>
      </dsp:txBody>
      <dsp:txXfrm>
        <a:off x="4303388" y="26300"/>
        <a:ext cx="1241183" cy="845340"/>
      </dsp:txXfrm>
    </dsp:sp>
    <dsp:sp modelId="{F112D5E1-8FE1-47D0-B488-12F3B96456E9}">
      <dsp:nvSpPr>
        <dsp:cNvPr id="0" name=""/>
        <dsp:cNvSpPr/>
      </dsp:nvSpPr>
      <dsp:spPr>
        <a:xfrm>
          <a:off x="707025" y="0"/>
          <a:ext cx="1848261" cy="1197254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BE" sz="1200" kern="1200" err="1">
              <a:latin typeface="Flanders Art Sans" panose="020B0604020202020204" charset="0"/>
              <a:cs typeface="Flanders Art Sans" panose="020B0604020202020204" charset="0"/>
            </a:rPr>
            <a:t>Athumi</a:t>
          </a:r>
          <a:endParaRPr lang="nl-BE" sz="1200" kern="1200">
            <a:latin typeface="Flanders Art Sans" panose="020B0604020202020204" charset="0"/>
            <a:cs typeface="Flanders Art Sans" panose="020B0604020202020204" charset="0"/>
          </a:endParaRPr>
        </a:p>
      </dsp:txBody>
      <dsp:txXfrm>
        <a:off x="733325" y="26300"/>
        <a:ext cx="1241183" cy="845340"/>
      </dsp:txXfrm>
    </dsp:sp>
    <dsp:sp modelId="{CAEE35D6-F078-44D8-9C3C-61C1F0970082}">
      <dsp:nvSpPr>
        <dsp:cNvPr id="0" name=""/>
        <dsp:cNvSpPr/>
      </dsp:nvSpPr>
      <dsp:spPr>
        <a:xfrm>
          <a:off x="1695821" y="425169"/>
          <a:ext cx="1191389" cy="119621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50" kern="1200">
              <a:solidFill>
                <a:srgbClr val="250047"/>
              </a:solidFill>
              <a:latin typeface="Flanders Art Sans" panose="020B0604020202020204" charset="0"/>
              <a:cs typeface="Flanders Art Sans" panose="020B0604020202020204" charset="0"/>
            </a:rPr>
            <a:t>Flemish Region</a:t>
          </a:r>
        </a:p>
      </dsp:txBody>
      <dsp:txXfrm>
        <a:off x="2044771" y="775533"/>
        <a:ext cx="842439" cy="845853"/>
      </dsp:txXfrm>
    </dsp:sp>
    <dsp:sp modelId="{4DAA8BD0-EDE8-4FBF-A643-87B424FA1FAA}">
      <dsp:nvSpPr>
        <dsp:cNvPr id="0" name=""/>
        <dsp:cNvSpPr/>
      </dsp:nvSpPr>
      <dsp:spPr>
        <a:xfrm rot="5400000">
          <a:off x="3388271" y="427583"/>
          <a:ext cx="1196217" cy="119138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50" kern="1200">
              <a:solidFill>
                <a:srgbClr val="250047"/>
              </a:solidFill>
              <a:latin typeface="Flanders Art Sans" panose="020B0604020202020204" charset="0"/>
              <a:cs typeface="Flanders Art Sans" panose="020B0604020202020204" charset="0"/>
            </a:rPr>
            <a:t>Brussels Capital Region</a:t>
          </a:r>
        </a:p>
      </dsp:txBody>
      <dsp:txXfrm rot="-5400000">
        <a:off x="3390685" y="775533"/>
        <a:ext cx="842439" cy="845853"/>
      </dsp:txXfrm>
    </dsp:sp>
    <dsp:sp modelId="{0A2EF28D-B26C-4FFE-92F9-8F2EBFDB8ABF}">
      <dsp:nvSpPr>
        <dsp:cNvPr id="0" name=""/>
        <dsp:cNvSpPr/>
      </dsp:nvSpPr>
      <dsp:spPr>
        <a:xfrm rot="10800000">
          <a:off x="3390685" y="2120032"/>
          <a:ext cx="1191389" cy="119621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50" kern="1200">
              <a:solidFill>
                <a:srgbClr val="250047"/>
              </a:solidFill>
              <a:latin typeface="Flanders Art Sans" panose="020B0604020202020204" charset="0"/>
              <a:cs typeface="Flanders Art Sans" panose="020B0604020202020204" charset="0"/>
            </a:rPr>
            <a:t>Federal Govern-ment</a:t>
          </a:r>
        </a:p>
      </dsp:txBody>
      <dsp:txXfrm rot="10800000">
        <a:off x="3390685" y="2120032"/>
        <a:ext cx="842439" cy="845853"/>
      </dsp:txXfrm>
    </dsp:sp>
    <dsp:sp modelId="{097C366B-C157-473A-9DA5-E43495E06897}">
      <dsp:nvSpPr>
        <dsp:cNvPr id="0" name=""/>
        <dsp:cNvSpPr/>
      </dsp:nvSpPr>
      <dsp:spPr>
        <a:xfrm rot="16200000">
          <a:off x="1693408" y="2122446"/>
          <a:ext cx="1196217" cy="119138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050" kern="1200">
              <a:solidFill>
                <a:srgbClr val="250047"/>
              </a:solidFill>
              <a:latin typeface="Flanders Art Sans" panose="020B0604020202020204" charset="0"/>
              <a:cs typeface="Flanders Art Sans" panose="020B0604020202020204" charset="0"/>
            </a:rPr>
            <a:t>Walloon Region</a:t>
          </a:r>
        </a:p>
      </dsp:txBody>
      <dsp:txXfrm rot="5400000">
        <a:off x="2044772" y="2120032"/>
        <a:ext cx="842439" cy="845853"/>
      </dsp:txXfrm>
    </dsp:sp>
    <dsp:sp modelId="{1C2009EC-AC77-446D-84BB-658795AA22F3}">
      <dsp:nvSpPr>
        <dsp:cNvPr id="0" name=""/>
        <dsp:cNvSpPr/>
      </dsp:nvSpPr>
      <dsp:spPr>
        <a:xfrm>
          <a:off x="2859277" y="1533982"/>
          <a:ext cx="559342" cy="48638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CAC7D-B63A-4773-8543-E8A46ECA1BDB}">
      <dsp:nvSpPr>
        <dsp:cNvPr id="0" name=""/>
        <dsp:cNvSpPr/>
      </dsp:nvSpPr>
      <dsp:spPr>
        <a:xfrm rot="10800000">
          <a:off x="2859277" y="1721053"/>
          <a:ext cx="559342" cy="48638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79C96-4BE4-4711-9DEC-69B426A208A1}">
      <dsp:nvSpPr>
        <dsp:cNvPr id="0" name=""/>
        <dsp:cNvSpPr/>
      </dsp:nvSpPr>
      <dsp:spPr>
        <a:xfrm>
          <a:off x="1339" y="1118810"/>
          <a:ext cx="1631900" cy="652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Helvetica Neue"/>
            </a:rPr>
            <a:t>Draft </a:t>
          </a:r>
          <a:endParaRPr lang="en-US" sz="1600" kern="1200"/>
        </a:p>
      </dsp:txBody>
      <dsp:txXfrm>
        <a:off x="327719" y="1118810"/>
        <a:ext cx="979140" cy="652760"/>
      </dsp:txXfrm>
    </dsp:sp>
    <dsp:sp modelId="{C948C356-2434-4E46-A8E9-F94818484ECE}">
      <dsp:nvSpPr>
        <dsp:cNvPr id="0" name=""/>
        <dsp:cNvSpPr/>
      </dsp:nvSpPr>
      <dsp:spPr>
        <a:xfrm>
          <a:off x="1470049" y="1118810"/>
          <a:ext cx="1631900" cy="652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Helvetica Neue"/>
            </a:rPr>
            <a:t>Revision</a:t>
          </a:r>
        </a:p>
      </dsp:txBody>
      <dsp:txXfrm>
        <a:off x="1796429" y="1118810"/>
        <a:ext cx="979140" cy="652760"/>
      </dsp:txXfrm>
    </dsp:sp>
    <dsp:sp modelId="{5A05D708-A061-4E31-8370-D98B43E43E80}">
      <dsp:nvSpPr>
        <dsp:cNvPr id="0" name=""/>
        <dsp:cNvSpPr/>
      </dsp:nvSpPr>
      <dsp:spPr>
        <a:xfrm>
          <a:off x="2938760" y="1118810"/>
          <a:ext cx="1631900" cy="652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Helvetica Neue"/>
            </a:rPr>
            <a:t>Validation</a:t>
          </a:r>
        </a:p>
      </dsp:txBody>
      <dsp:txXfrm>
        <a:off x="3265140" y="1118810"/>
        <a:ext cx="979140" cy="652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476670" y="179512"/>
            <a:ext cx="3407942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86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SPW: TBD </a:t>
            </a:r>
            <a:r>
              <a:rPr lang="nl-BE" err="1"/>
              <a:t>Mobilité</a:t>
            </a:r>
            <a:r>
              <a:rPr lang="nl-BE"/>
              <a:t> &amp; </a:t>
            </a:r>
            <a:r>
              <a:rPr lang="nl-BE" err="1"/>
              <a:t>Infrastructure</a:t>
            </a:r>
            <a:r>
              <a:rPr lang="nl-BE"/>
              <a:t> of Digital – of beide</a:t>
            </a:r>
          </a:p>
          <a:p>
            <a:r>
              <a:rPr lang="nl-BE"/>
              <a:t>Waarschijnlijk FOD Economie, nog afhankelijk van financieel delegeringsbesluit</a:t>
            </a:r>
          </a:p>
          <a:p>
            <a:r>
              <a:rPr lang="nl-BE" err="1"/>
              <a:t>Paradigm</a:t>
            </a:r>
            <a:r>
              <a:rPr lang="nl-BE"/>
              <a:t> &amp; BM klaren zijn verschillende juridische entiteiten &amp; klaren nog uit hoe ze zich tegenover elkaar gaan verhouden (</a:t>
            </a:r>
            <a:r>
              <a:rPr lang="nl-BE" err="1"/>
              <a:t>Paradigm</a:t>
            </a:r>
            <a:r>
              <a:rPr lang="nl-BE"/>
              <a:t> vertegenwoordigt eigenlijk niet persé de regio)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8705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f6c4a834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8f6c4a834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37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6639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2754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f6c4a834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8f6c4a834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Optional fields -&gt; rationale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17cf050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717cf050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Optional fields -&gt; rationale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17cf050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2717cf050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Optional fields -&gt; rationale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5723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f6c4a8346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28f6c4a8346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Optional fields -&gt; rationale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647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nl-BE"/>
              <a:t>Verschillende opties als tussenslide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0958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925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275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825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f6c4a834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8f6c4a834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14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f6c4a834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8f6c4a834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635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f6c4a834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8f6c4a834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158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f6c4a8346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8f6c4a8346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210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nl-BE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Pionier want: </a:t>
            </a:r>
            <a:r>
              <a:rPr lang="en-US" b="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B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Het is al gedragen door de verschillende gewesten (deelname aan semantisch traject)</a:t>
            </a:r>
            <a:r>
              <a:rPr lang="en-US" sz="1800" b="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B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Niet alle betrokken partijen zitten al in de ICEG werking (</a:t>
            </a:r>
            <a:r>
              <a:rPr lang="nl-BE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Athumi</a:t>
            </a:r>
            <a:r>
              <a:rPr lang="nl-B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r>
              <a:rPr lang="en-US" sz="1800" b="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B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onbepaalde duur</a:t>
            </a:r>
            <a:r>
              <a:rPr lang="en-US" sz="1800" b="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B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onderhoud van een bestaande standaard </a:t>
            </a:r>
            <a:r>
              <a:rPr lang="nl-BE" sz="1800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t,a,v</a:t>
            </a:r>
            <a:r>
              <a:rPr lang="nl-BE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ontwikkeling nieuwe standaard</a:t>
            </a:r>
            <a:r>
              <a:rPr lang="en-US" sz="1800" b="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andere beheersstructuur met werkgroep/stuurgroep</a:t>
            </a:r>
            <a:r>
              <a:rPr lang="en-US" sz="1800" b="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nl-NL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Het verplichtende karakter maakt geen deel uit van de ICEG standaardisatieovereenkomst zoals we die kennen</a:t>
            </a:r>
            <a:endParaRPr lang="nl-BE" sz="1800" b="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marL="152400" indent="0">
              <a:buNone/>
            </a:pP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838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5FEB3F6-D760-4900-BFEC-8E377FF24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485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85746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03253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716925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51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66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7806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102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574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48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4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AF5F86-7557-4EB3-B860-8DAC55C23C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99232" y="0"/>
            <a:ext cx="6744768" cy="5143500"/>
          </a:xfrm>
          <a:custGeom>
            <a:avLst/>
            <a:gdLst>
              <a:gd name="connsiteX0" fmla="*/ 7067804 w 8993024"/>
              <a:gd name="connsiteY0" fmla="*/ 2668882 h 6858000"/>
              <a:gd name="connsiteX1" fmla="*/ 6825995 w 8993024"/>
              <a:gd name="connsiteY1" fmla="*/ 3007187 h 6858000"/>
              <a:gd name="connsiteX2" fmla="*/ 7427808 w 8993024"/>
              <a:gd name="connsiteY2" fmla="*/ 3428285 h 6858000"/>
              <a:gd name="connsiteX3" fmla="*/ 6824567 w 8993024"/>
              <a:gd name="connsiteY3" fmla="*/ 3850809 h 6858000"/>
              <a:gd name="connsiteX4" fmla="*/ 7064950 w 8993024"/>
              <a:gd name="connsiteY4" fmla="*/ 4189115 h 6858000"/>
              <a:gd name="connsiteX5" fmla="*/ 8153237 w 8993024"/>
              <a:gd name="connsiteY5" fmla="*/ 3428285 h 6858000"/>
              <a:gd name="connsiteX6" fmla="*/ 13151 w 8993024"/>
              <a:gd name="connsiteY6" fmla="*/ 0 h 6858000"/>
              <a:gd name="connsiteX7" fmla="*/ 6458768 w 8993024"/>
              <a:gd name="connsiteY7" fmla="*/ 0 h 6858000"/>
              <a:gd name="connsiteX8" fmla="*/ 8993024 w 8993024"/>
              <a:gd name="connsiteY8" fmla="*/ 1773045 h 6858000"/>
              <a:gd name="connsiteX9" fmla="*/ 8993024 w 8993024"/>
              <a:gd name="connsiteY9" fmla="*/ 5071039 h 6858000"/>
              <a:gd name="connsiteX10" fmla="*/ 6436968 w 8993024"/>
              <a:gd name="connsiteY10" fmla="*/ 6858000 h 6858000"/>
              <a:gd name="connsiteX11" fmla="*/ 0 w 8993024"/>
              <a:gd name="connsiteY11" fmla="*/ 6858000 h 6858000"/>
              <a:gd name="connsiteX12" fmla="*/ 4113308 w 8993024"/>
              <a:gd name="connsiteY12" fmla="*/ 3976936 h 6858000"/>
              <a:gd name="connsiteX13" fmla="*/ 3939451 w 8993024"/>
              <a:gd name="connsiteY13" fmla="*/ 4454621 h 6858000"/>
              <a:gd name="connsiteX14" fmla="*/ 4330572 w 8993024"/>
              <a:gd name="connsiteY14" fmla="*/ 4597366 h 6858000"/>
              <a:gd name="connsiteX15" fmla="*/ 4708157 w 8993024"/>
              <a:gd name="connsiteY15" fmla="*/ 3560289 h 6858000"/>
              <a:gd name="connsiteX16" fmla="*/ 4904654 w 8993024"/>
              <a:gd name="connsiteY16" fmla="*/ 3422658 h 6858000"/>
              <a:gd name="connsiteX17" fmla="*/ 4787988 w 8993024"/>
              <a:gd name="connsiteY17" fmla="*/ 3341024 h 6858000"/>
              <a:gd name="connsiteX18" fmla="*/ 5129372 w 8993024"/>
              <a:gd name="connsiteY18" fmla="*/ 2403378 h 6858000"/>
              <a:gd name="connsiteX19" fmla="*/ 4737966 w 8993024"/>
              <a:gd name="connsiteY19" fmla="*/ 2260633 h 6858000"/>
              <a:gd name="connsiteX20" fmla="*/ 4434717 w 8993024"/>
              <a:gd name="connsiteY20" fmla="*/ 3093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93024" h="6858000">
                <a:moveTo>
                  <a:pt x="7067804" y="2668882"/>
                </a:moveTo>
                <a:lnTo>
                  <a:pt x="6825995" y="3007187"/>
                </a:lnTo>
                <a:lnTo>
                  <a:pt x="7427808" y="3428285"/>
                </a:lnTo>
                <a:lnTo>
                  <a:pt x="6824567" y="3850809"/>
                </a:lnTo>
                <a:lnTo>
                  <a:pt x="7064950" y="4189115"/>
                </a:lnTo>
                <a:lnTo>
                  <a:pt x="8153237" y="3428285"/>
                </a:lnTo>
                <a:close/>
                <a:moveTo>
                  <a:pt x="13151" y="0"/>
                </a:moveTo>
                <a:lnTo>
                  <a:pt x="6458768" y="0"/>
                </a:lnTo>
                <a:lnTo>
                  <a:pt x="8993024" y="1773045"/>
                </a:lnTo>
                <a:lnTo>
                  <a:pt x="8993024" y="5071039"/>
                </a:lnTo>
                <a:lnTo>
                  <a:pt x="6436968" y="6858000"/>
                </a:lnTo>
                <a:lnTo>
                  <a:pt x="0" y="6858000"/>
                </a:lnTo>
                <a:lnTo>
                  <a:pt x="4113308" y="3976936"/>
                </a:lnTo>
                <a:lnTo>
                  <a:pt x="3939451" y="4454621"/>
                </a:lnTo>
                <a:lnTo>
                  <a:pt x="4330572" y="4597366"/>
                </a:lnTo>
                <a:lnTo>
                  <a:pt x="4708157" y="3560289"/>
                </a:lnTo>
                <a:lnTo>
                  <a:pt x="4904654" y="3422658"/>
                </a:lnTo>
                <a:lnTo>
                  <a:pt x="4787988" y="3341024"/>
                </a:lnTo>
                <a:lnTo>
                  <a:pt x="5129372" y="2403378"/>
                </a:lnTo>
                <a:lnTo>
                  <a:pt x="4737966" y="2260633"/>
                </a:lnTo>
                <a:lnTo>
                  <a:pt x="4434717" y="30938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D4B86-8480-40A8-8A0F-71E1A4A7D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76199"/>
            <a:ext cx="2589300" cy="650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nl-B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89028-B8A9-432B-AEE4-522BF66154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4ABF9-A922-41DB-B40E-FBED7DDC28D8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DB72BE-4888-426D-ADA2-4D09ADA71B98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026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39625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90221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324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B578C3A-70B1-4CC3-B6DF-285E946033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1" y="0"/>
            <a:ext cx="89916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BF960-82A5-4285-8E8D-3D38ABFF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2BFD9-E786-4CE8-B808-F14E6DDBF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4FAA-B041-4107-9B51-26A8D1A19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18BD1D03-02DC-41F4-B683-DD75602FC23A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7A97DD-ACFA-4032-B2B4-DE6E6DE74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 numCol="2" spcCol="720000"/>
          <a:lstStyle>
            <a:lvl1pPr marL="310500" indent="-310500">
              <a:spcBef>
                <a:spcPts val="18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100" b="1">
                <a:latin typeface="+mj-lt"/>
              </a:defRPr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8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DF5271-02F7-4C8C-AC86-45A1A87C4A62}"/>
              </a:ext>
            </a:extLst>
          </p:cNvPr>
          <p:cNvSpPr/>
          <p:nvPr userDrawn="1"/>
        </p:nvSpPr>
        <p:spPr>
          <a:xfrm>
            <a:off x="628650" y="1194199"/>
            <a:ext cx="7885510" cy="3456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222AB-A6A7-4BBD-AC26-A44C5027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B1B38-DEA4-4A55-809D-15E9FB606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AB6F-A9C9-4374-960A-E309A5EF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A428AEB-76E8-4F1F-A696-CC90A0005457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1795806" y="1484051"/>
            <a:ext cx="6575196" cy="21600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B6F23DDE-9419-4249-A153-DC47F37D8C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1755" y="1770754"/>
            <a:ext cx="7700491" cy="2792454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nl-B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1A74B6-DD02-4BC3-A81B-F28A17EBC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5806" y="2130635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388766CC-1C6B-4250-BC09-5F5E195A8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5806" y="30814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8441DAEC-D24A-4E24-A402-1CC471080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806" y="40048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6C7B9BF-9096-4141-900E-0C07FD04B63E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3667575" y="1854811"/>
            <a:ext cx="670917" cy="767648"/>
          </a:xfrm>
          <a:custGeom>
            <a:avLst/>
            <a:gdLst>
              <a:gd name="connsiteX0" fmla="*/ 162767 w 889104"/>
              <a:gd name="connsiteY0" fmla="*/ 0 h 1017292"/>
              <a:gd name="connsiteX1" fmla="*/ 889104 w 889104"/>
              <a:gd name="connsiteY1" fmla="*/ 508168 h 1017292"/>
              <a:gd name="connsiteX2" fmla="*/ 160857 w 889104"/>
              <a:gd name="connsiteY2" fmla="*/ 1017292 h 1017292"/>
              <a:gd name="connsiteX3" fmla="*/ 0 w 889104"/>
              <a:gd name="connsiteY3" fmla="*/ 790908 h 1017292"/>
              <a:gd name="connsiteX4" fmla="*/ 403670 w 889104"/>
              <a:gd name="connsiteY4" fmla="*/ 508168 h 1017292"/>
              <a:gd name="connsiteX5" fmla="*/ 956 w 889104"/>
              <a:gd name="connsiteY5" fmla="*/ 226383 h 101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104" h="1017292">
                <a:moveTo>
                  <a:pt x="162767" y="0"/>
                </a:moveTo>
                <a:lnTo>
                  <a:pt x="889104" y="508168"/>
                </a:lnTo>
                <a:lnTo>
                  <a:pt x="160857" y="1017292"/>
                </a:lnTo>
                <a:lnTo>
                  <a:pt x="0" y="790908"/>
                </a:lnTo>
                <a:lnTo>
                  <a:pt x="403670" y="508168"/>
                </a:lnTo>
                <a:lnTo>
                  <a:pt x="956" y="2263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A5EC07-BCB1-49B4-8C03-DA027A35A7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5806" y="1258949"/>
            <a:ext cx="391500" cy="184064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jaar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902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417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683ED076-46D5-42D9-91B0-E0C40ECCF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57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697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51C3F-D1F9-3AF0-E386-A2AB8DE45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2" y="448541"/>
            <a:ext cx="8088416" cy="42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000250" y="3061625"/>
            <a:ext cx="6238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0"/>
              <a:t>Deze presentatie werd opgemaakt door Digitaal Vlaanderen.</a:t>
            </a:r>
          </a:p>
          <a:p>
            <a:r>
              <a:rPr lang="nl-NL" sz="135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2571750"/>
            <a:ext cx="1865353" cy="1879997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8473440" y="2964496"/>
            <a:ext cx="670560" cy="1223090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65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0137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81135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15059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3813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1" cy="1021556"/>
          </a:xfrm>
          <a:prstGeom prst="rect">
            <a:avLst/>
          </a:prstGeom>
        </p:spPr>
        <p:txBody>
          <a:bodyPr anchor="t"/>
          <a:lstStyle>
            <a:lvl1pPr>
              <a:defRPr sz="3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3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63346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421510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51556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35712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51840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999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0664863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29338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8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0C07-64E6-4D00-B2D7-3D0338A4E8AC}" type="datetime1">
              <a:rPr lang="fr-BE" smtClean="0"/>
              <a:t>23-05-24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4767263"/>
            <a:ext cx="514400" cy="307777"/>
          </a:xfrm>
        </p:spPr>
        <p:txBody>
          <a:bodyPr/>
          <a:lstStyle/>
          <a:p>
            <a:fld id="{44268F58-7931-46A9-8276-28F54B6737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02590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1_Leeg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ba70e22ce_0_4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533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83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rgbClr val="6D9EEB"/>
          </a:solidFill>
          <a:ln w="12700" cap="flat" cmpd="sng">
            <a:solidFill>
              <a:srgbClr val="6D9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5108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81334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6201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10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216211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25662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08166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807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5A4EC494-77F5-4DAF-B3E7-59FCED70A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0887" y="216522"/>
            <a:ext cx="5191125" cy="47042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288003" y="213789"/>
            <a:ext cx="5890214" cy="4706962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474" y="999381"/>
            <a:ext cx="4392008" cy="238658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7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D0070247-31EC-481E-BCD1-E25C913DB9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37891" y="213789"/>
            <a:ext cx="4514121" cy="4706963"/>
          </a:xfrm>
          <a:custGeom>
            <a:avLst/>
            <a:gdLst>
              <a:gd name="connsiteX0" fmla="*/ 0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0 w 8568000"/>
              <a:gd name="connsiteY4" fmla="*/ 0 h 4698000"/>
              <a:gd name="connsiteX0" fmla="*/ 4259484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4259484 w 8568000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827472 w 4308516"/>
              <a:gd name="connsiteY3" fmla="*/ 4608059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67511 w 4308516"/>
              <a:gd name="connsiteY3" fmla="*/ 4675514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75006 w 4308516"/>
              <a:gd name="connsiteY3" fmla="*/ 4690505 h 4698000"/>
              <a:gd name="connsiteX4" fmla="*/ 0 w 4308516"/>
              <a:gd name="connsiteY4" fmla="*/ 0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2501 w 4316011"/>
              <a:gd name="connsiteY3" fmla="*/ 4690505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609021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16317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2733 h 4693238"/>
              <a:gd name="connsiteX1" fmla="*/ 4311249 w 4316011"/>
              <a:gd name="connsiteY1" fmla="*/ 0 h 4693238"/>
              <a:gd name="connsiteX2" fmla="*/ 4316011 w 4316011"/>
              <a:gd name="connsiteY2" fmla="*/ 4693238 h 4693238"/>
              <a:gd name="connsiteX3" fmla="*/ 1609021 w 4316011"/>
              <a:gd name="connsiteY3" fmla="*/ 4693238 h 4693238"/>
              <a:gd name="connsiteX4" fmla="*/ 0 w 4316011"/>
              <a:gd name="connsiteY4" fmla="*/ 2733 h 4693238"/>
              <a:gd name="connsiteX0" fmla="*/ 0 w 4320774"/>
              <a:gd name="connsiteY0" fmla="*/ 2733 h 4693238"/>
              <a:gd name="connsiteX1" fmla="*/ 4316012 w 4320774"/>
              <a:gd name="connsiteY1" fmla="*/ 0 h 4693238"/>
              <a:gd name="connsiteX2" fmla="*/ 4320774 w 4320774"/>
              <a:gd name="connsiteY2" fmla="*/ 4693238 h 4693238"/>
              <a:gd name="connsiteX3" fmla="*/ 1613784 w 4320774"/>
              <a:gd name="connsiteY3" fmla="*/ 4693238 h 4693238"/>
              <a:gd name="connsiteX4" fmla="*/ 0 w 4320774"/>
              <a:gd name="connsiteY4" fmla="*/ 2733 h 4693238"/>
              <a:gd name="connsiteX0" fmla="*/ 0 w 4339824"/>
              <a:gd name="connsiteY0" fmla="*/ 0 h 4738130"/>
              <a:gd name="connsiteX1" fmla="*/ 4335062 w 4339824"/>
              <a:gd name="connsiteY1" fmla="*/ 44892 h 4738130"/>
              <a:gd name="connsiteX2" fmla="*/ 4339824 w 4339824"/>
              <a:gd name="connsiteY2" fmla="*/ 4738130 h 4738130"/>
              <a:gd name="connsiteX3" fmla="*/ 1632834 w 4339824"/>
              <a:gd name="connsiteY3" fmla="*/ 4738130 h 4738130"/>
              <a:gd name="connsiteX4" fmla="*/ 0 w 4339824"/>
              <a:gd name="connsiteY4" fmla="*/ 0 h 4738130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13784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9021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4259 w 4320774"/>
              <a:gd name="connsiteY3" fmla="*/ 4695267 h 4695267"/>
              <a:gd name="connsiteX4" fmla="*/ 0 w 4320774"/>
              <a:gd name="connsiteY4" fmla="*/ 0 h 469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774" h="4695267">
                <a:moveTo>
                  <a:pt x="0" y="0"/>
                </a:moveTo>
                <a:lnTo>
                  <a:pt x="4316012" y="2029"/>
                </a:lnTo>
                <a:cubicBezTo>
                  <a:pt x="4317599" y="1563267"/>
                  <a:pt x="4319187" y="3134029"/>
                  <a:pt x="4320774" y="4695267"/>
                </a:cubicBezTo>
                <a:lnTo>
                  <a:pt x="1604259" y="469526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288003" y="213789"/>
            <a:ext cx="5890214" cy="4706962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2FB9B57-60AB-4091-A068-04A70B78C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474" y="999381"/>
            <a:ext cx="4392008" cy="238658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7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87339" y="217488"/>
            <a:ext cx="5826995" cy="4697412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759068" y="217488"/>
            <a:ext cx="2867303" cy="4697412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r">
              <a:lnSpc>
                <a:spcPts val="5200"/>
              </a:lnSpc>
              <a:defRPr sz="2700" b="1" i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err="1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53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456440"/>
            <a:ext cx="5299201" cy="842117"/>
          </a:xfrm>
          <a:solidFill>
            <a:srgbClr val="FFEB00"/>
          </a:solidFill>
        </p:spPr>
        <p:txBody>
          <a:bodyPr anchor="b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397582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23263"/>
            <a:ext cx="9143999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4720" y="2601501"/>
            <a:ext cx="4578021" cy="842117"/>
          </a:xfrm>
        </p:spPr>
        <p:txBody>
          <a:bodyPr anchor="b"/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4720" y="3725592"/>
            <a:ext cx="4578021" cy="556336"/>
          </a:xfrm>
        </p:spPr>
        <p:txBody>
          <a:bodyPr/>
          <a:lstStyle>
            <a:lvl1pPr marL="0" indent="0">
              <a:buFontTx/>
              <a:buNone/>
              <a:defRPr sz="2100" cap="all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1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77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23263"/>
            <a:ext cx="9143999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4720" y="2601501"/>
            <a:ext cx="4578021" cy="842117"/>
          </a:xfrm>
          <a:solidFill>
            <a:srgbClr val="FFEB00"/>
          </a:solidFill>
        </p:spPr>
        <p:txBody>
          <a:bodyPr anchor="b"/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4720" y="3725592"/>
            <a:ext cx="4578021" cy="556336"/>
          </a:xfrm>
        </p:spPr>
        <p:txBody>
          <a:bodyPr/>
          <a:lstStyle>
            <a:lvl1pPr marL="0" indent="0">
              <a:buFontTx/>
              <a:buNone/>
              <a:defRPr sz="2100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9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4" y="602702"/>
            <a:ext cx="6843244" cy="3188902"/>
          </a:xfrm>
          <a:solidFill>
            <a:srgbClr val="FFEB00"/>
          </a:solidFill>
        </p:spPr>
        <p:txBody>
          <a:bodyPr anchor="b"/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8213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409326"/>
            <a:ext cx="7886700" cy="32233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263858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05" y="192409"/>
            <a:ext cx="3921376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3597" y="1231136"/>
            <a:ext cx="3767771" cy="34372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389004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018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998214" y="1231134"/>
            <a:ext cx="3767771" cy="34372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4833621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2635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2634" y="196177"/>
            <a:ext cx="3932361" cy="523865"/>
          </a:xfrm>
        </p:spPr>
        <p:txBody>
          <a:bodyPr anchor="ctr">
            <a:noAutofit/>
          </a:bodyPr>
          <a:lstStyle>
            <a:lvl1pPr>
              <a:defRPr sz="24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146947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3995932" y="-4575"/>
            <a:ext cx="5143499" cy="515264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3037" y="1409326"/>
            <a:ext cx="3816074" cy="32233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038" y="931163"/>
            <a:ext cx="3816074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919" y="273844"/>
            <a:ext cx="3816194" cy="527633"/>
          </a:xfrm>
        </p:spPr>
        <p:txBody>
          <a:bodyPr anchor="ctr">
            <a:noAutofit/>
          </a:bodyPr>
          <a:lstStyle>
            <a:lvl1pPr>
              <a:defRPr sz="2700"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129" y="273844"/>
            <a:ext cx="3815953" cy="43588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252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053" y="273844"/>
            <a:ext cx="4235297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80053" y="1312556"/>
            <a:ext cx="4235297" cy="34136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306" y="0"/>
            <a:ext cx="3884393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0053" y="882777"/>
            <a:ext cx="4235297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53469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409326"/>
            <a:ext cx="7886700" cy="3223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42948A99-AF7C-43D1-96E8-0A47981B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88520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05" y="192409"/>
            <a:ext cx="3921376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3597" y="1231136"/>
            <a:ext cx="3767771" cy="34372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389004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018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998214" y="1231134"/>
            <a:ext cx="3767771" cy="34372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4833621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2635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2634" y="196177"/>
            <a:ext cx="3932361" cy="523865"/>
          </a:xfrm>
        </p:spPr>
        <p:txBody>
          <a:bodyPr anchor="ctr">
            <a:noAutofit/>
          </a:bodyPr>
          <a:lstStyle>
            <a:lvl1pPr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33986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3995932" y="-4575"/>
            <a:ext cx="5143499" cy="515264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3037" y="1409326"/>
            <a:ext cx="3816074" cy="3223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038" y="931163"/>
            <a:ext cx="3816074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919" y="273844"/>
            <a:ext cx="3816194" cy="527633"/>
          </a:xfrm>
        </p:spPr>
        <p:txBody>
          <a:bodyPr anchor="ctr">
            <a:noAutofit/>
          </a:bodyPr>
          <a:lstStyle>
            <a:lvl1pPr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129" y="273844"/>
            <a:ext cx="3815953" cy="43588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70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053" y="273844"/>
            <a:ext cx="4235297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80053" y="1312556"/>
            <a:ext cx="4235297" cy="3413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306" y="0"/>
            <a:ext cx="3884393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0053" y="882777"/>
            <a:ext cx="4235297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4301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203136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330287" y="1404650"/>
            <a:ext cx="781371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1217" y="1644268"/>
            <a:ext cx="7252051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F4D7F-BC83-4DFB-AED5-DCA5BEF64B40}"/>
              </a:ext>
            </a:extLst>
          </p:cNvPr>
          <p:cNvSpPr txBox="1"/>
          <p:nvPr userDrawn="1"/>
        </p:nvSpPr>
        <p:spPr>
          <a:xfrm>
            <a:off x="150943" y="313267"/>
            <a:ext cx="146027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0" b="0">
                <a:latin typeface="+mj-lt"/>
              </a:rPr>
              <a:t>“ </a:t>
            </a:r>
            <a:endParaRPr lang="nl-BE" sz="22500" b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10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36B33B-61E0-4EFE-9300-228CD429E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7339" y="217488"/>
            <a:ext cx="5826995" cy="4697412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9940" y="218448"/>
            <a:ext cx="3226722" cy="4696453"/>
          </a:xfrm>
        </p:spPr>
        <p:txBody>
          <a:bodyPr anchor="ctr" anchorCtr="0">
            <a:normAutofit/>
          </a:bodyPr>
          <a:lstStyle>
            <a:lvl1pPr algn="r"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ACDB-1568-40D6-870C-961626CA165E}"/>
              </a:ext>
            </a:extLst>
          </p:cNvPr>
          <p:cNvSpPr txBox="1"/>
          <p:nvPr userDrawn="1"/>
        </p:nvSpPr>
        <p:spPr>
          <a:xfrm>
            <a:off x="4572000" y="-397932"/>
            <a:ext cx="146027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0" b="0">
                <a:solidFill>
                  <a:schemeClr val="accent1"/>
                </a:solidFill>
                <a:latin typeface="+mj-lt"/>
              </a:rPr>
              <a:t>“ </a:t>
            </a:r>
            <a:endParaRPr lang="nl-BE" sz="22500" b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3789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59F1918E-2D9A-4682-9C06-02A86885AC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04358" y="1974726"/>
            <a:ext cx="1345406" cy="421481"/>
          </a:xfrm>
          <a:prstGeom prst="borderCallout1">
            <a:avLst>
              <a:gd name="adj1" fmla="val 109419"/>
              <a:gd name="adj2" fmla="val 49881"/>
              <a:gd name="adj3" fmla="val 281483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7AB9D9A0-7B32-4859-BC39-A14A1EC604A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91018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63" name="Tijdelijke aanduiding voor tekst 38">
            <a:extLst>
              <a:ext uri="{FF2B5EF4-FFF2-40B4-BE49-F238E27FC236}">
                <a16:creationId xmlns:a16="http://schemas.microsoft.com/office/drawing/2014/main" id="{C0BE439F-A68C-42F7-B4B3-13A3EC0D80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65296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66" name="Tijdelijke aanduiding voor tekst 38">
            <a:extLst>
              <a:ext uri="{FF2B5EF4-FFF2-40B4-BE49-F238E27FC236}">
                <a16:creationId xmlns:a16="http://schemas.microsoft.com/office/drawing/2014/main" id="{39C42931-DDDB-4AE5-A08B-B89D04F15F4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9574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67" name="Tijdelijke aanduiding voor tekst 38">
            <a:extLst>
              <a:ext uri="{FF2B5EF4-FFF2-40B4-BE49-F238E27FC236}">
                <a16:creationId xmlns:a16="http://schemas.microsoft.com/office/drawing/2014/main" id="{C98792DD-90CB-4010-933D-732FE842AEE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313852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68" name="Tijdelijke aanduiding voor tekst 38">
            <a:extLst>
              <a:ext uri="{FF2B5EF4-FFF2-40B4-BE49-F238E27FC236}">
                <a16:creationId xmlns:a16="http://schemas.microsoft.com/office/drawing/2014/main" id="{3F27A854-DD8E-4C81-99B4-3EEED625D6B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88129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69" name="Tijdelijke aanduiding voor tekst 38">
            <a:extLst>
              <a:ext uri="{FF2B5EF4-FFF2-40B4-BE49-F238E27FC236}">
                <a16:creationId xmlns:a16="http://schemas.microsoft.com/office/drawing/2014/main" id="{87EA8B4E-D3FB-481B-86FB-20D1523B091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062407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70" name="Tijdelijke aanduiding voor tekst 38">
            <a:extLst>
              <a:ext uri="{FF2B5EF4-FFF2-40B4-BE49-F238E27FC236}">
                <a16:creationId xmlns:a16="http://schemas.microsoft.com/office/drawing/2014/main" id="{DD3451E5-6398-49C5-B4F7-FEFFDC08CE6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36685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71" name="Tijdelijke aanduiding voor tekst 38">
            <a:extLst>
              <a:ext uri="{FF2B5EF4-FFF2-40B4-BE49-F238E27FC236}">
                <a16:creationId xmlns:a16="http://schemas.microsoft.com/office/drawing/2014/main" id="{C00E7DE8-5895-4F52-A812-75A45EF1899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810963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72" name="Tijdelijke aanduiding voor tekst 38">
            <a:extLst>
              <a:ext uri="{FF2B5EF4-FFF2-40B4-BE49-F238E27FC236}">
                <a16:creationId xmlns:a16="http://schemas.microsoft.com/office/drawing/2014/main" id="{7B88905F-E9AF-483D-8A85-FCB2D934CC9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185240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73" name="Tijdelijke aanduiding voor tekst 38">
            <a:extLst>
              <a:ext uri="{FF2B5EF4-FFF2-40B4-BE49-F238E27FC236}">
                <a16:creationId xmlns:a16="http://schemas.microsoft.com/office/drawing/2014/main" id="{CA04EC21-9D3A-4928-A014-54F3133E79B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559518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74" name="Tijdelijke aanduiding voor tekst 38">
            <a:extLst>
              <a:ext uri="{FF2B5EF4-FFF2-40B4-BE49-F238E27FC236}">
                <a16:creationId xmlns:a16="http://schemas.microsoft.com/office/drawing/2014/main" id="{F4C2F111-474D-479E-B078-4EA530922D1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933796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75" name="Tijdelijke aanduiding voor tekst 38">
            <a:extLst>
              <a:ext uri="{FF2B5EF4-FFF2-40B4-BE49-F238E27FC236}">
                <a16:creationId xmlns:a16="http://schemas.microsoft.com/office/drawing/2014/main" id="{8BE915FA-1E68-4A62-8DCB-236AF25F895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308074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dec</a:t>
            </a:r>
          </a:p>
        </p:txBody>
      </p:sp>
      <p:sp>
        <p:nvSpPr>
          <p:cNvPr id="76" name="Tijdelijke aanduiding voor tekst 38">
            <a:extLst>
              <a:ext uri="{FF2B5EF4-FFF2-40B4-BE49-F238E27FC236}">
                <a16:creationId xmlns:a16="http://schemas.microsoft.com/office/drawing/2014/main" id="{CD9518E9-B08F-4048-A5A7-A3FB24568D1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682351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77" name="Tijdelijke aanduiding voor tekst 38">
            <a:extLst>
              <a:ext uri="{FF2B5EF4-FFF2-40B4-BE49-F238E27FC236}">
                <a16:creationId xmlns:a16="http://schemas.microsoft.com/office/drawing/2014/main" id="{B783AE82-9304-4D97-9641-7877BA1B715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056629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78" name="Tijdelijke aanduiding voor tekst 38">
            <a:extLst>
              <a:ext uri="{FF2B5EF4-FFF2-40B4-BE49-F238E27FC236}">
                <a16:creationId xmlns:a16="http://schemas.microsoft.com/office/drawing/2014/main" id="{7DB650D2-ABA6-4D0C-A436-EBEB2205741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430907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79" name="Tijdelijke aanduiding voor tekst 38">
            <a:extLst>
              <a:ext uri="{FF2B5EF4-FFF2-40B4-BE49-F238E27FC236}">
                <a16:creationId xmlns:a16="http://schemas.microsoft.com/office/drawing/2014/main" id="{9AF9C4A8-9B3F-476A-95A5-4E522EEF250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805185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80" name="Tijdelijke aanduiding voor tekst 38">
            <a:extLst>
              <a:ext uri="{FF2B5EF4-FFF2-40B4-BE49-F238E27FC236}">
                <a16:creationId xmlns:a16="http://schemas.microsoft.com/office/drawing/2014/main" id="{A798A2B0-846C-4ADB-9381-3AD6F967EFE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179462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81" name="Tijdelijke aanduiding voor tekst 38">
            <a:extLst>
              <a:ext uri="{FF2B5EF4-FFF2-40B4-BE49-F238E27FC236}">
                <a16:creationId xmlns:a16="http://schemas.microsoft.com/office/drawing/2014/main" id="{13E03CAB-FE4B-4F41-9A1F-5A281CF7702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553740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82" name="Tijdelijke aanduiding voor tekst 38">
            <a:extLst>
              <a:ext uri="{FF2B5EF4-FFF2-40B4-BE49-F238E27FC236}">
                <a16:creationId xmlns:a16="http://schemas.microsoft.com/office/drawing/2014/main" id="{1C528E84-C793-4F93-9189-DACCC821773A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928018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83" name="Tijdelijke aanduiding voor tekst 38">
            <a:extLst>
              <a:ext uri="{FF2B5EF4-FFF2-40B4-BE49-F238E27FC236}">
                <a16:creationId xmlns:a16="http://schemas.microsoft.com/office/drawing/2014/main" id="{DF0910A1-C04A-4E5D-868D-5C3CBA977C6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302296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84" name="Tijdelijke aanduiding voor tekst 38">
            <a:extLst>
              <a:ext uri="{FF2B5EF4-FFF2-40B4-BE49-F238E27FC236}">
                <a16:creationId xmlns:a16="http://schemas.microsoft.com/office/drawing/2014/main" id="{7F79CA68-1B19-4CE2-BF1A-F2473B5B981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676573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85" name="Tijdelijke aanduiding voor tekst 38">
            <a:extLst>
              <a:ext uri="{FF2B5EF4-FFF2-40B4-BE49-F238E27FC236}">
                <a16:creationId xmlns:a16="http://schemas.microsoft.com/office/drawing/2014/main" id="{C1D1927D-7780-49BB-8C4A-8E4B20F3F1A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050851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86" name="Tijdelijke aanduiding voor tekst 38">
            <a:extLst>
              <a:ext uri="{FF2B5EF4-FFF2-40B4-BE49-F238E27FC236}">
                <a16:creationId xmlns:a16="http://schemas.microsoft.com/office/drawing/2014/main" id="{9BB1EF70-957E-441E-9C69-53308BAD24C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425129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88" name="Tijdelijke aanduiding voor tekst 38">
            <a:extLst>
              <a:ext uri="{FF2B5EF4-FFF2-40B4-BE49-F238E27FC236}">
                <a16:creationId xmlns:a16="http://schemas.microsoft.com/office/drawing/2014/main" id="{5377F123-0E3C-4A3C-8BB5-4FFC91836089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799407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dec</a:t>
            </a:r>
          </a:p>
        </p:txBody>
      </p: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AB50AF45-24E9-4EB5-9097-17DEABF08CEF}"/>
              </a:ext>
            </a:extLst>
          </p:cNvPr>
          <p:cNvCxnSpPr>
            <a:cxnSpLocks/>
          </p:cNvCxnSpPr>
          <p:nvPr userDrawn="1"/>
        </p:nvCxnSpPr>
        <p:spPr>
          <a:xfrm>
            <a:off x="206968" y="3508741"/>
            <a:ext cx="8937032" cy="27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Tijdelijke aanduiding voor tekst 92">
            <a:extLst>
              <a:ext uri="{FF2B5EF4-FFF2-40B4-BE49-F238E27FC236}">
                <a16:creationId xmlns:a16="http://schemas.microsoft.com/office/drawing/2014/main" id="{11533602-0534-4EE4-86B2-2D6AC0264F2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87204" y="3687025"/>
            <a:ext cx="708037" cy="264319"/>
          </a:xfrm>
        </p:spPr>
        <p:txBody>
          <a:bodyPr>
            <a:noAutofit/>
          </a:bodyPr>
          <a:lstStyle>
            <a:lvl1pPr algn="ctr">
              <a:defRPr sz="1500"/>
            </a:lvl1pPr>
          </a:lstStyle>
          <a:p>
            <a:pPr lvl="0"/>
            <a:r>
              <a:rPr lang="nl-BE"/>
              <a:t>jaar</a:t>
            </a:r>
          </a:p>
        </p:txBody>
      </p:sp>
      <p:sp>
        <p:nvSpPr>
          <p:cNvPr id="94" name="Tijdelijke aanduiding voor tekst 92">
            <a:extLst>
              <a:ext uri="{FF2B5EF4-FFF2-40B4-BE49-F238E27FC236}">
                <a16:creationId xmlns:a16="http://schemas.microsoft.com/office/drawing/2014/main" id="{B8C88B26-3701-406C-BCB4-1DAF260FEB9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4678242" y="3685331"/>
            <a:ext cx="708037" cy="264319"/>
          </a:xfrm>
        </p:spPr>
        <p:txBody>
          <a:bodyPr>
            <a:noAutofit/>
          </a:bodyPr>
          <a:lstStyle>
            <a:lvl1pPr algn="ctr">
              <a:defRPr sz="1500"/>
            </a:lvl1pPr>
          </a:lstStyle>
          <a:p>
            <a:pPr lvl="0"/>
            <a:r>
              <a:rPr lang="nl-BE"/>
              <a:t>jaar</a:t>
            </a:r>
          </a:p>
        </p:txBody>
      </p:sp>
      <p:grpSp>
        <p:nvGrpSpPr>
          <p:cNvPr id="95" name="Groep 94" title="Maandlijnen van tijdlijn">
            <a:extLst>
              <a:ext uri="{FF2B5EF4-FFF2-40B4-BE49-F238E27FC236}">
                <a16:creationId xmlns:a16="http://schemas.microsoft.com/office/drawing/2014/main" id="{A7CAADC8-904F-48EA-8453-9468E91D6AF6}"/>
              </a:ext>
            </a:extLst>
          </p:cNvPr>
          <p:cNvGrpSpPr/>
          <p:nvPr userDrawn="1"/>
        </p:nvGrpSpPr>
        <p:grpSpPr>
          <a:xfrm>
            <a:off x="357998" y="3447364"/>
            <a:ext cx="8579034" cy="136226"/>
            <a:chOff x="620712" y="3799174"/>
            <a:chExt cx="10856346" cy="154901"/>
          </a:xfrm>
        </p:grpSpPr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8BDE45B7-8119-49E6-B212-451B8402F84E}"/>
                </a:ext>
              </a:extLst>
            </p:cNvPr>
            <p:cNvCxnSpPr/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33FF2C69-2473-45CE-A53F-3010E0D03649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6A4DDD13-968E-4637-9615-D1329CE1F284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CB399D3A-90B7-4D0D-9FC4-A64299BC00B4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77043B2D-A206-4FB9-B7F8-EDA7594C2531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D5C65EAC-6808-4A59-8D69-1EA1FB50C306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A8F8BB0E-271F-4EC8-8EED-9896E45486CB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E63036B4-5878-44BC-AC6D-875BC4CD0284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4CABA9C-F6A9-402D-85FF-5A6126451078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10A8BF00-F3DC-4AEF-A36C-6591C12A915E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4F117B4E-1E52-440A-B7F6-B778345F6584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924057D0-7B23-49D6-9608-E6F16D96D622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2E6DC1B6-45B8-4408-AB37-273905DA3647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A8E302AF-114F-47C1-95C9-5D335462DF34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EE00CBE2-9115-4A97-95B7-319CCD3AF686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A63A34B4-26C7-4C37-B923-7AA522FF311D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035CFDE-E465-4E07-9D9A-51F3FB1C3BCD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DE698563-4D7B-493A-BD5E-621D743785EE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F6F15F0A-55D9-4D68-A223-A6886DC6E7DE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FF82399A-1631-41CB-9BBC-B611EBF61D98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79E3E073-51C4-454B-84C7-CF7AB24079BF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A51A760C-628D-4AD1-B6DC-B3D3825810C7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AE15CF89-E156-47A3-867F-7956CC69EA97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C3694648-29A4-449C-8E57-9D5FEC179DAE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ijdelijke aanduiding voor tekst 9">
            <a:extLst>
              <a:ext uri="{FF2B5EF4-FFF2-40B4-BE49-F238E27FC236}">
                <a16:creationId xmlns:a16="http://schemas.microsoft.com/office/drawing/2014/main" id="{021ACA3B-4B86-40D2-8567-D04EE3B2C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62" name="Tijdelijke aanduiding voor tekst 3">
            <a:extLst>
              <a:ext uri="{FF2B5EF4-FFF2-40B4-BE49-F238E27FC236}">
                <a16:creationId xmlns:a16="http://schemas.microsoft.com/office/drawing/2014/main" id="{A29ABC88-0EF8-450F-913F-EB585B8B366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04358" y="4414567"/>
            <a:ext cx="1345406" cy="421481"/>
          </a:xfrm>
          <a:prstGeom prst="borderCallout1">
            <a:avLst>
              <a:gd name="adj1" fmla="val -9224"/>
              <a:gd name="adj2" fmla="val 50147"/>
              <a:gd name="adj3" fmla="val -178687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91" name="Tijdelijke aanduiding voor tekst 3">
            <a:extLst>
              <a:ext uri="{FF2B5EF4-FFF2-40B4-BE49-F238E27FC236}">
                <a16:creationId xmlns:a16="http://schemas.microsoft.com/office/drawing/2014/main" id="{980FF19F-4C66-40E4-9BAA-A6D847054D7B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923304" y="2469615"/>
            <a:ext cx="1345406" cy="421481"/>
          </a:xfrm>
          <a:prstGeom prst="borderCallout1">
            <a:avLst>
              <a:gd name="adj1" fmla="val 109419"/>
              <a:gd name="adj2" fmla="val 49881"/>
              <a:gd name="adj3" fmla="val 164534"/>
              <a:gd name="adj4" fmla="val 4966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0" name="Tijdelijke aanduiding voor tekst 3">
            <a:extLst>
              <a:ext uri="{FF2B5EF4-FFF2-40B4-BE49-F238E27FC236}">
                <a16:creationId xmlns:a16="http://schemas.microsoft.com/office/drawing/2014/main" id="{7EEEFEA1-DAC9-4EED-AF30-852F5B04684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3046452" y="1483437"/>
            <a:ext cx="1345406" cy="421481"/>
          </a:xfrm>
          <a:prstGeom prst="borderCallout1">
            <a:avLst>
              <a:gd name="adj1" fmla="val 109419"/>
              <a:gd name="adj2" fmla="val 49881"/>
              <a:gd name="adj3" fmla="val 398432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2" name="Tijdelijke aanduiding voor tekst 3">
            <a:extLst>
              <a:ext uri="{FF2B5EF4-FFF2-40B4-BE49-F238E27FC236}">
                <a16:creationId xmlns:a16="http://schemas.microsoft.com/office/drawing/2014/main" id="{357B9E2D-A6B3-4383-9982-B14737BD23BD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923304" y="3914596"/>
            <a:ext cx="1345406" cy="421481"/>
          </a:xfrm>
          <a:prstGeom prst="borderCallout1">
            <a:avLst>
              <a:gd name="adj1" fmla="val -9224"/>
              <a:gd name="adj2" fmla="val 50147"/>
              <a:gd name="adj3" fmla="val -59195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</p:spTree>
    <p:extLst>
      <p:ext uri="{BB962C8B-B14F-4D97-AF65-F5344CB8AC3E}">
        <p14:creationId xmlns:p14="http://schemas.microsoft.com/office/powerpoint/2010/main" val="252271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>
            <a:extLst>
              <a:ext uri="{FF2B5EF4-FFF2-40B4-BE49-F238E27FC236}">
                <a16:creationId xmlns:a16="http://schemas.microsoft.com/office/drawing/2014/main" id="{DB962CC7-22F4-4B97-8F7A-432C84F78205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23263"/>
            <a:ext cx="9143999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5C4B4E7-29A5-4D21-BAB1-4903AD7D4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B8CE9CF7-7108-4FD5-B262-BF0DA45AB0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0206" y="1839763"/>
            <a:ext cx="1808162" cy="2034494"/>
          </a:xfrm>
          <a:ln w="12700">
            <a:noFill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E6C7248D-8CF0-4282-A4F6-037171CC5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06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423D5C9-344D-4A8C-BEFD-E77AFB4F00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206" y="1515687"/>
            <a:ext cx="1808163" cy="324075"/>
          </a:xfrm>
        </p:spPr>
        <p:txBody>
          <a:bodyPr>
            <a:normAutofit/>
          </a:bodyPr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E19C59EC-55A7-46F2-9BBA-3CBA70A94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89406" y="1839763"/>
            <a:ext cx="1808162" cy="2034494"/>
          </a:xfrm>
          <a:ln w="12700" cap="sq">
            <a:noFill/>
            <a:round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0" name="Tijdelijke aanduiding voor tekst 12">
            <a:extLst>
              <a:ext uri="{FF2B5EF4-FFF2-40B4-BE49-F238E27FC236}">
                <a16:creationId xmlns:a16="http://schemas.microsoft.com/office/drawing/2014/main" id="{8E50422C-46C0-4060-AE2B-C2875FD9F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9406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97A0DC2F-301A-4571-AC89-D1D43F777D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9406" y="1515687"/>
            <a:ext cx="1808163" cy="324075"/>
          </a:xfrm>
        </p:spPr>
        <p:txBody>
          <a:bodyPr/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7334CCB8-0687-4DCF-8FC6-27A90E27A0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605" y="1839763"/>
            <a:ext cx="1808162" cy="2034494"/>
          </a:xfrm>
          <a:ln w="12700">
            <a:noFill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3" name="Tijdelijke aanduiding voor tekst 12">
            <a:extLst>
              <a:ext uri="{FF2B5EF4-FFF2-40B4-BE49-F238E27FC236}">
                <a16:creationId xmlns:a16="http://schemas.microsoft.com/office/drawing/2014/main" id="{534159E6-F05A-447A-AC89-843C29DDC4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8605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92FFC08C-5508-4AFB-8601-62122951FB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604" y="1515687"/>
            <a:ext cx="1808163" cy="324075"/>
          </a:xfrm>
        </p:spPr>
        <p:txBody>
          <a:bodyPr/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73BD6EAF-136F-45CF-BAF7-EE9F1A9D051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67805" y="1839763"/>
            <a:ext cx="1808162" cy="2034494"/>
          </a:xfrm>
          <a:ln w="12700">
            <a:noFill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6" name="Tijdelijke aanduiding voor tekst 12">
            <a:extLst>
              <a:ext uri="{FF2B5EF4-FFF2-40B4-BE49-F238E27FC236}">
                <a16:creationId xmlns:a16="http://schemas.microsoft.com/office/drawing/2014/main" id="{E4404208-F45F-4F80-B589-1ECB7E4010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67805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00215735-84C6-4FBB-8E1B-DB9F5787CE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67803" y="1515687"/>
            <a:ext cx="1808163" cy="324075"/>
          </a:xfrm>
        </p:spPr>
        <p:txBody>
          <a:bodyPr/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7A2E56C2-3B25-4C18-8EDD-DDE7C0ED53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3343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ijdelijke aanduiding voor SmartArt 7">
            <a:extLst>
              <a:ext uri="{FF2B5EF4-FFF2-40B4-BE49-F238E27FC236}">
                <a16:creationId xmlns:a16="http://schemas.microsoft.com/office/drawing/2014/main" id="{6606E614-68FA-4940-96B9-FF1EC025281B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596756" y="1544637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0" name="Tijdelijke aanduiding voor SmartArt 7">
            <a:extLst>
              <a:ext uri="{FF2B5EF4-FFF2-40B4-BE49-F238E27FC236}">
                <a16:creationId xmlns:a16="http://schemas.microsoft.com/office/drawing/2014/main" id="{9123AE56-F6FF-4E82-854F-0B1C87D769C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2702666" y="1544636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1" name="Tijdelijke aanduiding voor SmartArt 7">
            <a:extLst>
              <a:ext uri="{FF2B5EF4-FFF2-40B4-BE49-F238E27FC236}">
                <a16:creationId xmlns:a16="http://schemas.microsoft.com/office/drawing/2014/main" id="{1F554A6C-5F84-46F9-86E5-F7F900272FA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4808577" y="1544635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2" name="Tijdelijke aanduiding voor SmartArt 7">
            <a:extLst>
              <a:ext uri="{FF2B5EF4-FFF2-40B4-BE49-F238E27FC236}">
                <a16:creationId xmlns:a16="http://schemas.microsoft.com/office/drawing/2014/main" id="{852C178A-F6B4-4FA5-8D8C-2F92F24C591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6914489" y="1544634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3C1FA0C0-E371-4595-8FD5-C89E30572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756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5" name="Tijdelijke aanduiding voor tekst 13">
            <a:extLst>
              <a:ext uri="{FF2B5EF4-FFF2-40B4-BE49-F238E27FC236}">
                <a16:creationId xmlns:a16="http://schemas.microsoft.com/office/drawing/2014/main" id="{563F2F40-62FB-4717-A7EF-C75E53C200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02390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6" name="Tijdelijke aanduiding voor tekst 13">
            <a:extLst>
              <a:ext uri="{FF2B5EF4-FFF2-40B4-BE49-F238E27FC236}">
                <a16:creationId xmlns:a16="http://schemas.microsoft.com/office/drawing/2014/main" id="{6D399A35-1204-46F6-9E30-3E96BDAFF1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8024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7" name="Tijdelijke aanduiding voor tekst 13">
            <a:extLst>
              <a:ext uri="{FF2B5EF4-FFF2-40B4-BE49-F238E27FC236}">
                <a16:creationId xmlns:a16="http://schemas.microsoft.com/office/drawing/2014/main" id="{AFD76959-1537-4BE1-99BC-35DD3D8960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13658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D526378-51B4-40C3-B48E-C2077020B8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756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A8581B78-049D-4170-BF69-24D2FA5C5A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98281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6768F3EE-41ED-45DE-BE9C-497205477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8024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20F4AA97-0FB5-403B-88B6-5360EEBF4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9549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A7E79D6-FDC8-4E54-A438-8CCA927A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853AADD6-E4C6-4009-8DF2-D7F9DE4AF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73E50-7B16-463E-993C-D92A71A9F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953" y="1214831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FD12FDA0-6BA0-43B7-8AB2-38FA0AF87C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76696" y="1213450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6FDD6301-BBE9-473F-9107-CAA1912916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86439" y="1219488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5CF3AE65-94BA-4E1A-B700-B6DA841791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00014" y="1219488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263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fd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2" descr="Afbeelding met persoon, buiten, foto, groep&#10;&#10;Beschrijving is gegenereerd met zeer hoge betrouwbaarheid">
            <a:extLst>
              <a:ext uri="{FF2B5EF4-FFF2-40B4-BE49-F238E27FC236}">
                <a16:creationId xmlns:a16="http://schemas.microsoft.com/office/drawing/2014/main" id="{BE14429E-9135-413F-BB5A-AC9A788DC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D8FC7F0A-0DBB-410D-B493-957D6B14E243}"/>
              </a:ext>
            </a:extLst>
          </p:cNvPr>
          <p:cNvSpPr/>
          <p:nvPr userDrawn="1"/>
        </p:nvSpPr>
        <p:spPr>
          <a:xfrm>
            <a:off x="2280684" y="3014330"/>
            <a:ext cx="6863316" cy="1522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0A5BF-595C-4B57-96AD-9E5B41A7063E}"/>
              </a:ext>
            </a:extLst>
          </p:cNvPr>
          <p:cNvSpPr txBox="1"/>
          <p:nvPr userDrawn="1"/>
        </p:nvSpPr>
        <p:spPr>
          <a:xfrm>
            <a:off x="2423160" y="3206011"/>
            <a:ext cx="6364224" cy="1109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3300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Trefdag</a:t>
            </a:r>
            <a:r>
              <a:rPr kumimoji="0" lang="nl-NL" sz="33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Digitaal </a:t>
            </a:r>
            <a:r>
              <a:rPr kumimoji="0" lang="nl-NL" sz="3300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vlaanderen</a:t>
            </a:r>
            <a:endParaRPr kumimoji="0" lang="nl-NL" sz="33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33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#TDV2021 – &lt;nog te bepalen&gt;</a:t>
            </a:r>
          </a:p>
        </p:txBody>
      </p:sp>
    </p:spTree>
    <p:extLst>
      <p:ext uri="{BB962C8B-B14F-4D97-AF65-F5344CB8AC3E}">
        <p14:creationId xmlns:p14="http://schemas.microsoft.com/office/powerpoint/2010/main" val="350188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27813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997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804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29999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25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32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350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5587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9727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1189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10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8202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accent5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8120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617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70177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544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89329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C68D71-CCBC-4DD4-B206-E42106D07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68891C-828A-4DB5-B4B5-38076DFA3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9BA7C7A-819C-4BED-A6A2-346B3180C1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9162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33778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56832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400899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764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761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tx2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83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image" Target="../media/image18.sv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image" Target="../media/image26.svg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2122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53" r:id="rId8"/>
    <p:sldLayoutId id="2147483726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09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58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59" r:id="rId14"/>
    <p:sldLayoutId id="2147483760" r:id="rId15"/>
    <p:sldLayoutId id="2147483761" r:id="rId16"/>
    <p:sldLayoutId id="2147483784" r:id="rId17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85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4" r:id="rId8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5609" y="4856892"/>
            <a:ext cx="15476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5350" y="4856893"/>
            <a:ext cx="6286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67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2" r:id="rId5"/>
    <p:sldLayoutId id="2147483664" r:id="rId6"/>
    <p:sldLayoutId id="2147483665" r:id="rId7"/>
    <p:sldLayoutId id="2147483650" r:id="rId8"/>
    <p:sldLayoutId id="2147483669" r:id="rId9"/>
    <p:sldLayoutId id="2147483674" r:id="rId10"/>
    <p:sldLayoutId id="2147483666" r:id="rId11"/>
    <p:sldLayoutId id="2147483668" r:id="rId12"/>
    <p:sldLayoutId id="2147483676" r:id="rId13"/>
    <p:sldLayoutId id="2147483677" r:id="rId14"/>
    <p:sldLayoutId id="2147483678" r:id="rId15"/>
    <p:sldLayoutId id="2147483651" r:id="rId16"/>
    <p:sldLayoutId id="2147483671" r:id="rId17"/>
    <p:sldLayoutId id="2147483670" r:id="rId18"/>
    <p:sldLayoutId id="2147483667" r:id="rId19"/>
    <p:sldLayoutId id="2147483673" r:id="rId20"/>
    <p:sldLayoutId id="2147483672" r:id="rId21"/>
    <p:sldLayoutId id="2147483679" r:id="rId2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60000"/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60000"/>
        <a:buFont typeface="Wingdings" panose="05000000000000000000" pitchFamily="2" charset="2"/>
        <a:buChar char="p"/>
        <a:defRPr sz="15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61722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SzPct val="60000"/>
        <a:buFont typeface="Wingdings" panose="05000000000000000000" pitchFamily="2" charset="2"/>
        <a:buChar char="n"/>
        <a:defRPr sz="1350" kern="1200">
          <a:solidFill>
            <a:schemeClr val="accent6"/>
          </a:solidFill>
          <a:latin typeface="+mn-lt"/>
          <a:ea typeface="+mn-ea"/>
          <a:cs typeface="+mn-cs"/>
        </a:defRPr>
      </a:lvl4pPr>
      <a:lvl5pPr marL="82296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SzPct val="60000"/>
        <a:buFont typeface="Wingdings" panose="05000000000000000000" pitchFamily="2" charset="2"/>
        <a:buChar char=""/>
        <a:defRPr sz="1200" b="0" kern="1200">
          <a:solidFill>
            <a:schemeClr val="accent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AE753531-74F9-46DB-8226-2C37E7D3FBBB}" type="datetime3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23.05.24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9EDAD88-78F8-43C4-9AF1-FA54ECAE1AE2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2EA197-7EA9-47D4-A571-0C33C8BFED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E5033-EAEA-FF45-BCF8-795059E125A0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8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E7B2537-7D3A-437D-82B8-DC2DDA076D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AE753531-74F9-46DB-8226-2C37E7D3FBBB}" type="datetime3">
              <a:rPr lang="nl-BE" smtClean="0"/>
              <a:pPr/>
              <a:t>23.05.24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EDAD88-78F8-43C4-9AF1-FA54ECAE1AE2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B8C69-F25E-494C-A21B-E10A8020476C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16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gif/ICEGthema-person/blob/main/resources/doc/20240517-charter-draft.docx" TargetMode="External"/><Relationship Id="rId2" Type="http://schemas.microsoft.com/office/2018/10/relationships/comments" Target="../comments/modernComment_24D_F26FF54B.xm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belgif.github.io/thematic/models/person/index_en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gif/thematic/tree/master/models/hydrant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5.xml"/><Relationship Id="rId4" Type="http://schemas.microsoft.com/office/2018/10/relationships/comments" Target="../comments/modernComment_22D_C92033B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50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Relationship Id="rId22" Type="http://schemas.openxmlformats.org/officeDocument/2006/relationships/image" Target="../media/image5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0" y="-833384"/>
            <a:ext cx="9144000" cy="6830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2668167" y="1574220"/>
            <a:ext cx="4104456" cy="1836204"/>
          </a:xfrm>
          <a:prstGeom prst="rect">
            <a:avLst/>
          </a:prstGeom>
          <a:solidFill>
            <a:srgbClr val="1E64C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45720" rIns="34289" bIns="45720" anchor="b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 defTabSz="685800">
              <a:buClrTx/>
            </a:pPr>
            <a:r>
              <a:rPr lang="nl-BE" sz="4250" b="0">
                <a:solidFill>
                  <a:srgbClr val="FFFFFF"/>
                </a:solidFill>
                <a:latin typeface="FlandersArtSans-Bold"/>
              </a:rPr>
              <a:t>ICEG</a:t>
            </a:r>
          </a:p>
          <a:p>
            <a:pPr algn="ctr" defTabSz="685800">
              <a:buClrTx/>
            </a:pPr>
            <a:r>
              <a:rPr lang="en-US" sz="3450" b="0">
                <a:solidFill>
                  <a:srgbClr val="FFFFFF"/>
                </a:solidFill>
                <a:latin typeface="FlandersArtSans-Bold"/>
              </a:rPr>
              <a:t>REVIEW COMITE</a:t>
            </a:r>
          </a:p>
          <a:p>
            <a:pPr algn="ctr" defTabSz="685800">
              <a:buClrTx/>
            </a:pPr>
            <a:r>
              <a:rPr lang="en-US" sz="2550" b="0">
                <a:solidFill>
                  <a:srgbClr val="FFFFFF"/>
                </a:solidFill>
                <a:latin typeface="FlandersArtSans-Bold"/>
              </a:rPr>
              <a:t>23/05/2024</a:t>
            </a:r>
            <a:endParaRPr lang="en-US" sz="1050" b="0">
              <a:solidFill>
                <a:srgbClr val="FFFFFF"/>
              </a:solidFill>
            </a:endParaRPr>
          </a:p>
          <a:p>
            <a:pPr defTabSz="685800">
              <a:buClrTx/>
            </a:pPr>
            <a:endParaRPr lang="en-US" sz="1050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FF547-9713-E2FA-F7EA-68480A6A10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 smtClean="0"/>
              <a:t>10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86640-CCA1-40E6-A523-B6D5BD48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146200" cy="837000"/>
          </a:xfrm>
        </p:spPr>
        <p:txBody>
          <a:bodyPr/>
          <a:lstStyle/>
          <a:p>
            <a:r>
              <a:rPr lang="nl-BE" sz="2400" err="1"/>
              <a:t>Consulted</a:t>
            </a:r>
            <a:r>
              <a:rPr lang="nl-BE" sz="2400"/>
              <a:t> </a:t>
            </a:r>
            <a:r>
              <a:rPr lang="nl-BE" sz="2400" err="1"/>
              <a:t>by</a:t>
            </a:r>
            <a:r>
              <a:rPr lang="nl-BE" sz="2400"/>
              <a:t> e-mail / meeting report 14/05/2024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87498D-173C-479C-BED6-130236176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667970"/>
              </p:ext>
            </p:extLst>
          </p:nvPr>
        </p:nvGraphicFramePr>
        <p:xfrm>
          <a:off x="940881" y="1001919"/>
          <a:ext cx="7464483" cy="35318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88161">
                  <a:extLst>
                    <a:ext uri="{9D8B030D-6E8A-4147-A177-3AD203B41FA5}">
                      <a16:colId xmlns:a16="http://schemas.microsoft.com/office/drawing/2014/main" val="1217903629"/>
                    </a:ext>
                  </a:extLst>
                </a:gridCol>
                <a:gridCol w="2488161">
                  <a:extLst>
                    <a:ext uri="{9D8B030D-6E8A-4147-A177-3AD203B41FA5}">
                      <a16:colId xmlns:a16="http://schemas.microsoft.com/office/drawing/2014/main" val="905456886"/>
                    </a:ext>
                  </a:extLst>
                </a:gridCol>
                <a:gridCol w="2488161">
                  <a:extLst>
                    <a:ext uri="{9D8B030D-6E8A-4147-A177-3AD203B41FA5}">
                      <a16:colId xmlns:a16="http://schemas.microsoft.com/office/drawing/2014/main" val="1831618226"/>
                    </a:ext>
                  </a:extLst>
                </a:gridCol>
              </a:tblGrid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Organisatie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12993927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STROBBE Dimitri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Bruxelles Mobilité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Brussels Hoofdstedelijk Gewest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69287991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Marc.bruyland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ICEG / FOD Bosa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Federaal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34278862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HANNECART Claude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Paradigm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Brussels Hoofdstedelijk Gewest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0024311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Pascale.Blondiau@AGRW.be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AGRW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Wallonië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5125223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vincent.decruyenaere@bouwunie.be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Bouwunie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Vlaanderen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6182716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Huybrechts Gert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Embuild</a:t>
                      </a:r>
                      <a:endParaRPr lang="nl-B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Vlaanderen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42341422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 WOENSEL Tine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GOB Brussels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Brussels Hoofdstedelijk Gewest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21136822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liesbet.dhondt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FOD Bosa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Federaal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1821096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Bart Hanssens (BOSA)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FOD Bosa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Federaal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435924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Paepe-Harmsen Ingrid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KLIM / Fluxys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Nationaal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0029905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ZAOUDACHVILI DIMITRI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Vivaqua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Brussels Hoofdstedelijk Gewest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6958810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LAGNEAU OLIVIER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Vivaqua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Brussels Hoofdstedelijk Gewest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1183884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Vincent Mignolet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SPW Mobilité &amp; Infrastructure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Wallonië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4068982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Julie Van Langendijck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SPW Mobilité &amp; Infrastructure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Wallonië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4184242"/>
                  </a:ext>
                </a:extLst>
              </a:tr>
              <a:tr h="220741"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Jean-Claude Jasselette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SPW Digital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Wallonië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4208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92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IMKL cooperation agreement</a:t>
            </a:r>
            <a:endParaRPr/>
          </a:p>
        </p:txBody>
      </p:sp>
      <p:sp>
        <p:nvSpPr>
          <p:cNvPr id="175" name="Google Shape;175;p34"/>
          <p:cNvSpPr txBox="1"/>
          <p:nvPr/>
        </p:nvSpPr>
        <p:spPr>
          <a:xfrm>
            <a:off x="1789506" y="899743"/>
            <a:ext cx="6832580" cy="368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kumimoji="0" lang="nl-BE" altLang="nl-BE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Proxima Nova" panose="020B0604020202020204" charset="0"/>
              <a:cs typeface="Proxima Nova" panose="020B0604020202020204" charset="0"/>
            </a:endParaRPr>
          </a:p>
          <a:p>
            <a:pPr algn="ctr"/>
            <a:endParaRPr lang="nl-BE" altLang="nl-BE" sz="1600">
              <a:solidFill>
                <a:srgbClr val="202124"/>
              </a:solidFill>
              <a:latin typeface="Proxima Nova" panose="020B0604020202020204" charset="0"/>
              <a:cs typeface="Proxima Nova" panose="020B0604020202020204" charset="0"/>
            </a:endParaRPr>
          </a:p>
          <a:p>
            <a:pPr algn="ctr"/>
            <a:r>
              <a:rPr lang="nl-BE" altLang="nl-BE" sz="1800" b="1">
                <a:latin typeface="FlandersArtSans-Regular"/>
              </a:rPr>
              <a:t>Point of view: </a:t>
            </a:r>
            <a:r>
              <a:rPr lang="nl-BE" altLang="nl-BE" sz="1800">
                <a:latin typeface="FlandersArtSans-Regular"/>
              </a:rPr>
              <a:t>we are “x” </a:t>
            </a:r>
            <a:r>
              <a:rPr lang="nl-BE" altLang="nl-BE" sz="1800" err="1">
                <a:latin typeface="FlandersArtSans-Regular"/>
              </a:rPr>
              <a:t>years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ahead</a:t>
            </a:r>
            <a:r>
              <a:rPr lang="nl-BE" altLang="nl-BE" sz="1800">
                <a:latin typeface="FlandersArtSans-Regular"/>
              </a:rPr>
              <a:t> in time </a:t>
            </a:r>
            <a:r>
              <a:rPr lang="nl-BE" altLang="nl-BE" sz="1800" err="1">
                <a:latin typeface="FlandersArtSans-Regular"/>
              </a:rPr>
              <a:t>and</a:t>
            </a:r>
            <a:r>
              <a:rPr lang="nl-BE" altLang="nl-BE" sz="1800">
                <a:latin typeface="FlandersArtSans-Regular"/>
              </a:rPr>
              <a:t> IMKL 3.0 is in </a:t>
            </a:r>
            <a:r>
              <a:rPr lang="nl-BE" altLang="nl-BE" sz="1800" err="1">
                <a:latin typeface="FlandersArtSans-Regular"/>
              </a:rPr>
              <a:t>use</a:t>
            </a:r>
            <a:r>
              <a:rPr lang="nl-BE" altLang="nl-BE" sz="1800">
                <a:latin typeface="FlandersArtSans-Regular"/>
              </a:rPr>
              <a:t> </a:t>
            </a:r>
          </a:p>
          <a:p>
            <a:pPr algn="ctr"/>
            <a:r>
              <a:rPr lang="nl-BE" altLang="nl-BE" sz="1800">
                <a:latin typeface="FlandersArtSans-Regular"/>
              </a:rPr>
              <a:t>We </a:t>
            </a:r>
            <a:r>
              <a:rPr lang="nl-BE" altLang="nl-BE" sz="1800" err="1">
                <a:latin typeface="FlandersArtSans-Regular"/>
              </a:rPr>
              <a:t>work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together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with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all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Belgian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regions</a:t>
            </a:r>
            <a:r>
              <a:rPr lang="nl-BE" altLang="nl-BE" sz="1800">
                <a:latin typeface="FlandersArtSans-Regular"/>
              </a:rPr>
              <a:t> on maintenance </a:t>
            </a:r>
          </a:p>
          <a:p>
            <a:pPr algn="ctr"/>
            <a:r>
              <a:rPr lang="nl-BE" altLang="nl-BE" sz="1800" err="1">
                <a:latin typeface="FlandersArtSans-Regular"/>
              </a:rPr>
              <a:t>From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the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national</a:t>
            </a:r>
            <a:r>
              <a:rPr lang="nl-BE" altLang="nl-BE" sz="1800">
                <a:latin typeface="FlandersArtSans-Regular"/>
              </a:rPr>
              <a:t> IMKL 3.0 model </a:t>
            </a:r>
          </a:p>
          <a:p>
            <a:pPr algn="ctr"/>
            <a:endParaRPr lang="nl-BE" altLang="nl-BE" sz="1800">
              <a:latin typeface="FlandersArtSans-Regular"/>
            </a:endParaRPr>
          </a:p>
          <a:p>
            <a:pPr algn="ctr"/>
            <a:endParaRPr lang="nl-BE" altLang="nl-BE" sz="1800">
              <a:latin typeface="FlandersArtSans-Regular"/>
            </a:endParaRPr>
          </a:p>
          <a:p>
            <a:pPr algn="ctr"/>
            <a:r>
              <a:rPr lang="nl-BE" altLang="nl-BE" sz="1800">
                <a:latin typeface="FlandersArtSans-Regular"/>
              </a:rPr>
              <a:t>For </a:t>
            </a:r>
            <a:r>
              <a:rPr lang="nl-BE" altLang="nl-BE" sz="1800" err="1">
                <a:latin typeface="FlandersArtSans-Regular"/>
              </a:rPr>
              <a:t>this</a:t>
            </a:r>
            <a:r>
              <a:rPr lang="nl-BE" altLang="nl-BE" sz="1800">
                <a:latin typeface="FlandersArtSans-Regular"/>
              </a:rPr>
              <a:t> we </a:t>
            </a:r>
            <a:r>
              <a:rPr lang="nl-BE" altLang="nl-BE" sz="1800" err="1">
                <a:latin typeface="FlandersArtSans-Regular"/>
              </a:rPr>
              <a:t>need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an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b="1">
                <a:latin typeface="FlandersArtSans-Regular"/>
              </a:rPr>
              <a:t>agreement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that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states</a:t>
            </a:r>
            <a:r>
              <a:rPr lang="nl-BE" altLang="nl-BE" sz="1800">
                <a:latin typeface="FlandersArtSans-Regular"/>
              </a:rPr>
              <a:t>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nl-BE" altLang="nl-BE" sz="1800">
                <a:latin typeface="FlandersArtSans-Regular"/>
              </a:rPr>
              <a:t>How we </a:t>
            </a:r>
            <a:r>
              <a:rPr lang="nl-BE" altLang="nl-BE" sz="1800" err="1">
                <a:latin typeface="FlandersArtSans-Regular"/>
              </a:rPr>
              <a:t>will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b="1" err="1">
                <a:latin typeface="FlandersArtSans-Regular"/>
              </a:rPr>
              <a:t>organize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ourselves</a:t>
            </a:r>
            <a:r>
              <a:rPr lang="nl-BE" altLang="nl-BE" sz="1800">
                <a:latin typeface="FlandersArtSans-Regular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nl-BE" altLang="nl-BE" sz="1800">
                <a:latin typeface="FlandersArtSans-Regular"/>
              </a:rPr>
              <a:t>How changes </a:t>
            </a:r>
            <a:r>
              <a:rPr lang="nl-BE" altLang="nl-BE" sz="1800" err="1">
                <a:latin typeface="FlandersArtSans-Regular"/>
              </a:rPr>
              <a:t>to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the</a:t>
            </a:r>
            <a:r>
              <a:rPr lang="nl-BE" altLang="nl-BE" sz="1800">
                <a:latin typeface="FlandersArtSans-Regular"/>
              </a:rPr>
              <a:t> model </a:t>
            </a:r>
            <a:r>
              <a:rPr lang="nl-BE" altLang="nl-BE" sz="1800" err="1">
                <a:latin typeface="FlandersArtSans-Regular"/>
              </a:rPr>
              <a:t>will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be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b="1" err="1">
                <a:latin typeface="FlandersArtSans-Regular"/>
              </a:rPr>
              <a:t>financed</a:t>
            </a:r>
            <a:r>
              <a:rPr lang="nl-BE" altLang="nl-BE" sz="1800">
                <a:latin typeface="FlandersArtSans-Regular"/>
              </a:rPr>
              <a:t> </a:t>
            </a:r>
          </a:p>
          <a:p>
            <a:pPr algn="ctr"/>
            <a:endParaRPr lang="nl-BE" altLang="nl-BE" sz="1800">
              <a:latin typeface="FlandersArtSans-Regular"/>
            </a:endParaRPr>
          </a:p>
          <a:p>
            <a:pPr algn="ctr"/>
            <a:endParaRPr lang="nl-BE" altLang="nl-BE" sz="1800">
              <a:latin typeface="FlandersArtSans-Regular"/>
            </a:endParaRPr>
          </a:p>
          <a:p>
            <a:pPr algn="ctr"/>
            <a:r>
              <a:rPr lang="nl-BE" altLang="nl-BE" sz="1800" err="1">
                <a:latin typeface="FlandersArtSans-Regular"/>
              </a:rPr>
              <a:t>And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all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this</a:t>
            </a:r>
            <a:r>
              <a:rPr lang="nl-BE" altLang="nl-BE" sz="1800">
                <a:latin typeface="FlandersArtSans-Regular"/>
              </a:rPr>
              <a:t> </a:t>
            </a:r>
            <a:r>
              <a:rPr lang="nl-BE" altLang="nl-BE" sz="1800" err="1">
                <a:latin typeface="FlandersArtSans-Regular"/>
              </a:rPr>
              <a:t>within</a:t>
            </a:r>
            <a:r>
              <a:rPr lang="nl-BE" altLang="nl-BE" sz="1800">
                <a:latin typeface="FlandersArtSans-Regular"/>
              </a:rPr>
              <a:t> a </a:t>
            </a:r>
            <a:r>
              <a:rPr lang="nl-BE" altLang="nl-BE" sz="1800" b="1" err="1">
                <a:latin typeface="FlandersArtSans-Regular"/>
              </a:rPr>
              <a:t>legal</a:t>
            </a:r>
            <a:r>
              <a:rPr lang="nl-BE" altLang="nl-BE" sz="1800" b="1">
                <a:latin typeface="FlandersArtSans-Regular"/>
              </a:rPr>
              <a:t> </a:t>
            </a:r>
            <a:r>
              <a:rPr lang="nl-BE" altLang="nl-BE" sz="1800" b="1" err="1">
                <a:latin typeface="FlandersArtSans-Regular"/>
              </a:rPr>
              <a:t>framework</a:t>
            </a:r>
            <a:r>
              <a:rPr lang="nl-BE" altLang="nl-BE" sz="1800" b="1">
                <a:latin typeface="FlandersArtSans-Regular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Proxima Nova" panose="020B0604020202020204" charset="0"/>
              <a:ea typeface="Proxima Nova"/>
              <a:cs typeface="Proxima Nova" panose="020B0604020202020204" charset="0"/>
              <a:sym typeface="Proxima Nova"/>
            </a:endParaRPr>
          </a:p>
        </p:txBody>
      </p:sp>
      <p:pic>
        <p:nvPicPr>
          <p:cNvPr id="2" name="Graphic 1" descr="Handshake outline">
            <a:extLst>
              <a:ext uri="{FF2B5EF4-FFF2-40B4-BE49-F238E27FC236}">
                <a16:creationId xmlns:a16="http://schemas.microsoft.com/office/drawing/2014/main" id="{E913BC81-90E4-E13E-9F9C-2367D8BF1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909" y="3066959"/>
            <a:ext cx="914400" cy="914400"/>
          </a:xfrm>
          <a:prstGeom prst="rect">
            <a:avLst/>
          </a:prstGeom>
        </p:spPr>
      </p:pic>
      <p:pic>
        <p:nvPicPr>
          <p:cNvPr id="3" name="Graphic 2" descr="Target Audience outline">
            <a:extLst>
              <a:ext uri="{FF2B5EF4-FFF2-40B4-BE49-F238E27FC236}">
                <a16:creationId xmlns:a16="http://schemas.microsoft.com/office/drawing/2014/main" id="{1C13C4FB-94FB-081E-FA89-17F636081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909" y="1435128"/>
            <a:ext cx="914400" cy="9144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37FC11A-BD88-8C6E-B683-1FD2310D0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4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20B262-FFEB-EFBC-C5A0-9C44A1E55C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 smtClean="0"/>
              <a:t>12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9FFDD-EF8C-7FA5-455B-F2D76F0E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Pioneer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5C7AE-411B-FFED-5A2F-0C53CB4EB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National support by ICEG data standard recognition as a base for the contract</a:t>
            </a:r>
          </a:p>
          <a:p>
            <a:r>
              <a:rPr lang="en-US"/>
              <a:t>Broader involvement (e.g. </a:t>
            </a:r>
            <a:r>
              <a:rPr lang="en-US" err="1"/>
              <a:t>Athumi</a:t>
            </a:r>
            <a:r>
              <a:rPr lang="en-US"/>
              <a:t>)</a:t>
            </a:r>
          </a:p>
          <a:p>
            <a:r>
              <a:rPr lang="en-US"/>
              <a:t>Contract with indefinite duration</a:t>
            </a:r>
          </a:p>
          <a:p>
            <a:r>
              <a:rPr lang="en-US"/>
              <a:t>Maintenance contract (</a:t>
            </a:r>
            <a:r>
              <a:rPr lang="en-US">
                <a:sym typeface="Wingdings" panose="05000000000000000000" pitchFamily="2" charset="2"/>
              </a:rPr>
              <a:t>instead of new standard)</a:t>
            </a:r>
            <a:endParaRPr lang="en-US"/>
          </a:p>
          <a:p>
            <a:r>
              <a:rPr lang="en-US"/>
              <a:t>Different governance</a:t>
            </a:r>
          </a:p>
          <a:p>
            <a:r>
              <a:rPr lang="en-US"/>
              <a:t>Obligatory nature of IMKL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607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0FF99-3658-1CFA-49C8-221620B22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 smtClean="0"/>
              <a:t>13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20E732-AB93-AC5D-04E9-45CA8E56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Cooperation </a:t>
            </a:r>
            <a:r>
              <a:rPr lang="nl-BE" err="1"/>
              <a:t>concerned</a:t>
            </a:r>
            <a:r>
              <a:rPr lang="nl-BE"/>
              <a:t> </a:t>
            </a:r>
            <a:r>
              <a:rPr lang="nl-BE" err="1"/>
              <a:t>parties</a:t>
            </a:r>
            <a:endParaRPr lang="nl-BE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D70175-44A8-2A3C-37B9-38F76669C9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0318307"/>
              </p:ext>
            </p:extLst>
          </p:nvPr>
        </p:nvGraphicFramePr>
        <p:xfrm>
          <a:off x="1511741" y="1010580"/>
          <a:ext cx="6277897" cy="3741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936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F0BB9-9DF4-DAE2-3895-8EC2879169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 smtClean="0"/>
              <a:t>14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9447F8-2FD3-4AC4-27BC-473A6D99A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99" y="262200"/>
            <a:ext cx="7632463" cy="837000"/>
          </a:xfrm>
        </p:spPr>
        <p:txBody>
          <a:bodyPr/>
          <a:lstStyle/>
          <a:p>
            <a:r>
              <a:rPr lang="nl-BE"/>
              <a:t>Cooperation agreement status update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8A25D-305B-A710-D042-3020073E0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18389"/>
            <a:ext cx="8064000" cy="2754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sz="2000"/>
              <a:t>First draft document </a:t>
            </a:r>
            <a:r>
              <a:rPr lang="nl-BE" sz="2000" err="1"/>
              <a:t>initiated</a:t>
            </a:r>
            <a:r>
              <a:rPr lang="nl-BE" sz="2000"/>
              <a:t> in </a:t>
            </a:r>
            <a:r>
              <a:rPr lang="nl-BE" sz="2000" err="1"/>
              <a:t>Flanders</a:t>
            </a:r>
            <a:r>
              <a:rPr lang="nl-BE" sz="2000"/>
              <a:t>: Q3 2023</a:t>
            </a:r>
          </a:p>
          <a:p>
            <a:pPr>
              <a:buFont typeface="Wingdings" panose="05000000000000000000" pitchFamily="2" charset="2"/>
              <a:buChar char="ü"/>
            </a:pPr>
            <a:endParaRPr lang="nl-BE" sz="2000"/>
          </a:p>
          <a:p>
            <a:pPr>
              <a:buFont typeface="Arial" panose="020B0604020202020204" pitchFamily="34" charset="0"/>
              <a:buChar char="•"/>
            </a:pPr>
            <a:r>
              <a:rPr lang="nl-BE" sz="2000"/>
              <a:t>First </a:t>
            </a:r>
            <a:r>
              <a:rPr lang="nl-BE" sz="2000" err="1"/>
              <a:t>consultation</a:t>
            </a:r>
            <a:r>
              <a:rPr lang="nl-BE" sz="2000"/>
              <a:t> meeting </a:t>
            </a:r>
            <a:r>
              <a:rPr lang="nl-BE" sz="2000" err="1"/>
              <a:t>with</a:t>
            </a:r>
            <a:r>
              <a:rPr lang="nl-BE" sz="2000"/>
              <a:t> </a:t>
            </a:r>
            <a:r>
              <a:rPr lang="nl-BE" sz="2000" err="1"/>
              <a:t>all</a:t>
            </a:r>
            <a:r>
              <a:rPr lang="nl-BE" sz="2000"/>
              <a:t> </a:t>
            </a:r>
            <a:r>
              <a:rPr lang="nl-BE" sz="2000" err="1"/>
              <a:t>regions</a:t>
            </a:r>
            <a:r>
              <a:rPr lang="nl-BE" sz="2000"/>
              <a:t>: Q1 2024</a:t>
            </a:r>
          </a:p>
          <a:p>
            <a:pPr>
              <a:buFont typeface="Wingdings" panose="05000000000000000000" pitchFamily="2" charset="2"/>
              <a:buChar char="ü"/>
            </a:pPr>
            <a:endParaRPr lang="nl-BE" sz="2000"/>
          </a:p>
          <a:p>
            <a:pPr>
              <a:buFont typeface="Arial" panose="020B0604020202020204" pitchFamily="34" charset="0"/>
              <a:buChar char="•"/>
            </a:pPr>
            <a:r>
              <a:rPr lang="nl-BE" sz="2000" err="1"/>
              <a:t>Today</a:t>
            </a:r>
            <a:r>
              <a:rPr lang="nl-BE" sz="2000"/>
              <a:t>: </a:t>
            </a:r>
            <a:r>
              <a:rPr lang="nl-BE" sz="2000" err="1"/>
              <a:t>working</a:t>
            </a:r>
            <a:r>
              <a:rPr lang="nl-BE" sz="2000"/>
              <a:t> on </a:t>
            </a:r>
            <a:r>
              <a:rPr lang="nl-BE" sz="2000" err="1"/>
              <a:t>final</a:t>
            </a:r>
            <a:r>
              <a:rPr lang="nl-BE" sz="2000"/>
              <a:t> </a:t>
            </a:r>
            <a:r>
              <a:rPr lang="nl-BE" sz="2000" err="1"/>
              <a:t>version</a:t>
            </a:r>
            <a:r>
              <a:rPr lang="nl-BE" sz="2000"/>
              <a:t> </a:t>
            </a:r>
            <a:r>
              <a:rPr lang="nl-BE" sz="2000" err="1"/>
              <a:t>with</a:t>
            </a:r>
            <a:r>
              <a:rPr lang="nl-BE" sz="2000"/>
              <a:t> </a:t>
            </a:r>
            <a:r>
              <a:rPr lang="nl-BE" sz="2000" err="1"/>
              <a:t>ambition</a:t>
            </a:r>
            <a:r>
              <a:rPr lang="nl-BE" sz="2000"/>
              <a:t> </a:t>
            </a:r>
            <a:r>
              <a:rPr lang="nl-BE" sz="2000" err="1"/>
              <a:t>to</a:t>
            </a:r>
            <a:r>
              <a:rPr lang="nl-BE" sz="2000"/>
              <a:t> have </a:t>
            </a:r>
            <a:r>
              <a:rPr lang="nl-BE" sz="2000" err="1"/>
              <a:t>the</a:t>
            </a:r>
            <a:r>
              <a:rPr lang="nl-BE" sz="2000"/>
              <a:t> cooperation agreement </a:t>
            </a:r>
            <a:r>
              <a:rPr lang="nl-BE" sz="2000" err="1"/>
              <a:t>signed</a:t>
            </a:r>
            <a:r>
              <a:rPr lang="nl-BE" sz="2000"/>
              <a:t> </a:t>
            </a:r>
            <a:r>
              <a:rPr lang="nl-BE" sz="2000" err="1"/>
              <a:t>by</a:t>
            </a:r>
            <a:r>
              <a:rPr lang="nl-BE" sz="2000"/>
              <a:t> end of Q2 2024.</a:t>
            </a:r>
          </a:p>
          <a:p>
            <a:pPr>
              <a:buFont typeface="Arial" panose="020B0604020202020204" pitchFamily="34" charset="0"/>
              <a:buChar char="•"/>
            </a:pPr>
            <a:endParaRPr lang="nl-BE" sz="2000"/>
          </a:p>
          <a:p>
            <a:pPr>
              <a:buFont typeface="Arial" panose="020B0604020202020204" pitchFamily="34" charset="0"/>
              <a:buChar char="•"/>
            </a:pPr>
            <a:r>
              <a:rPr lang="nl-BE" sz="2000" err="1"/>
              <a:t>To</a:t>
            </a:r>
            <a:r>
              <a:rPr lang="nl-BE" sz="2000"/>
              <a:t> do: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2000" err="1"/>
              <a:t>Some</a:t>
            </a:r>
            <a:r>
              <a:rPr lang="nl-BE" sz="2000"/>
              <a:t> minor </a:t>
            </a:r>
            <a:r>
              <a:rPr lang="nl-BE" sz="2000" err="1"/>
              <a:t>improvements</a:t>
            </a:r>
            <a:r>
              <a:rPr lang="nl-BE" sz="2000"/>
              <a:t> on </a:t>
            </a:r>
            <a:r>
              <a:rPr lang="nl-BE" sz="2000" err="1"/>
              <a:t>textual</a:t>
            </a:r>
            <a:r>
              <a:rPr lang="nl-BE" sz="2000"/>
              <a:t> </a:t>
            </a:r>
            <a:r>
              <a:rPr lang="nl-BE" sz="2000" err="1"/>
              <a:t>formulations</a:t>
            </a:r>
            <a:endParaRPr lang="nl-BE" sz="2000"/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2000" err="1"/>
              <a:t>Which</a:t>
            </a:r>
            <a:r>
              <a:rPr lang="nl-BE" sz="2000"/>
              <a:t> </a:t>
            </a:r>
            <a:r>
              <a:rPr lang="nl-BE" sz="2000" err="1"/>
              <a:t>representative</a:t>
            </a:r>
            <a:r>
              <a:rPr lang="nl-BE" sz="2000"/>
              <a:t> </a:t>
            </a:r>
            <a:r>
              <a:rPr lang="nl-BE" sz="2000" err="1"/>
              <a:t>signs</a:t>
            </a:r>
            <a:r>
              <a:rPr lang="nl-BE" sz="2000"/>
              <a:t> </a:t>
            </a:r>
            <a:r>
              <a:rPr lang="nl-BE" sz="2000" err="1"/>
              <a:t>for</a:t>
            </a:r>
            <a:r>
              <a:rPr lang="nl-BE" sz="2000"/>
              <a:t> FOD / SPW?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2000"/>
              <a:t>BXL: positioning of BXL </a:t>
            </a:r>
            <a:r>
              <a:rPr lang="nl-BE" sz="2000" err="1"/>
              <a:t>Mobilité</a:t>
            </a:r>
            <a:r>
              <a:rPr lang="nl-BE" sz="2000"/>
              <a:t> versus </a:t>
            </a:r>
            <a:r>
              <a:rPr lang="nl-BE" sz="2000" err="1"/>
              <a:t>Paradigm</a:t>
            </a:r>
            <a:endParaRPr lang="nl-BE" sz="2000"/>
          </a:p>
          <a:p>
            <a:pPr lvl="1">
              <a:buFont typeface="Wingdings" panose="05000000000000000000" pitchFamily="2" charset="2"/>
              <a:buChar char="ü"/>
            </a:pPr>
            <a:r>
              <a:rPr lang="nl-BE" sz="2000" err="1"/>
              <a:t>When</a:t>
            </a:r>
            <a:r>
              <a:rPr lang="nl-BE" sz="2000"/>
              <a:t> </a:t>
            </a:r>
            <a:r>
              <a:rPr lang="nl-BE" sz="2000" err="1"/>
              <a:t>position</a:t>
            </a:r>
            <a:r>
              <a:rPr lang="nl-BE" sz="2000"/>
              <a:t> of BXL </a:t>
            </a:r>
            <a:r>
              <a:rPr lang="nl-BE" sz="2000" err="1"/>
              <a:t>clarified</a:t>
            </a:r>
            <a:r>
              <a:rPr lang="nl-BE" sz="2000"/>
              <a:t>: </a:t>
            </a:r>
            <a:r>
              <a:rPr lang="nl-BE" sz="2000" err="1"/>
              <a:t>finalization</a:t>
            </a:r>
            <a:r>
              <a:rPr lang="nl-BE" sz="2000"/>
              <a:t> </a:t>
            </a:r>
            <a:r>
              <a:rPr lang="nl-BE" sz="2000" err="1"/>
              <a:t>repartion</a:t>
            </a:r>
            <a:r>
              <a:rPr lang="nl-BE" sz="2000"/>
              <a:t> </a:t>
            </a:r>
            <a:r>
              <a:rPr lang="nl-BE" sz="2000" err="1"/>
              <a:t>key</a:t>
            </a:r>
            <a:endParaRPr lang="nl-BE" sz="2000"/>
          </a:p>
          <a:p>
            <a:pPr lvl="1">
              <a:buFont typeface="Wingdings" panose="05000000000000000000" pitchFamily="2" charset="2"/>
              <a:buChar char="ü"/>
            </a:pPr>
            <a:endParaRPr lang="nl-BE" sz="2000"/>
          </a:p>
        </p:txBody>
      </p:sp>
    </p:spTree>
    <p:extLst>
      <p:ext uri="{BB962C8B-B14F-4D97-AF65-F5344CB8AC3E}">
        <p14:creationId xmlns:p14="http://schemas.microsoft.com/office/powerpoint/2010/main" val="896898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IMKL ICEG recognition</a:t>
            </a:r>
            <a:endParaRPr/>
          </a:p>
        </p:txBody>
      </p:sp>
      <p:pic>
        <p:nvPicPr>
          <p:cNvPr id="2" name="Graphic 1" descr="Race Flag outline">
            <a:extLst>
              <a:ext uri="{FF2B5EF4-FFF2-40B4-BE49-F238E27FC236}">
                <a16:creationId xmlns:a16="http://schemas.microsoft.com/office/drawing/2014/main" id="{82A75C19-3999-4ED5-66EB-BFE1B5BC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790" y="3459069"/>
            <a:ext cx="914400" cy="914400"/>
          </a:xfrm>
          <a:prstGeom prst="rect">
            <a:avLst/>
          </a:prstGeom>
        </p:spPr>
      </p:pic>
      <p:pic>
        <p:nvPicPr>
          <p:cNvPr id="3" name="Graphic 2" descr="Completed outline">
            <a:extLst>
              <a:ext uri="{FF2B5EF4-FFF2-40B4-BE49-F238E27FC236}">
                <a16:creationId xmlns:a16="http://schemas.microsoft.com/office/drawing/2014/main" id="{2137B149-9A86-8C31-E553-9E2F6F57D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90" y="2208239"/>
            <a:ext cx="914400" cy="914400"/>
          </a:xfrm>
          <a:prstGeom prst="rect">
            <a:avLst/>
          </a:prstGeom>
        </p:spPr>
      </p:pic>
      <p:pic>
        <p:nvPicPr>
          <p:cNvPr id="5" name="Graphic 4" descr="Address Book outline">
            <a:extLst>
              <a:ext uri="{FF2B5EF4-FFF2-40B4-BE49-F238E27FC236}">
                <a16:creationId xmlns:a16="http://schemas.microsoft.com/office/drawing/2014/main" id="{027FFA48-A459-ED9C-AFC4-8B2E4D5C6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790" y="142807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2866A-7055-A28B-A09C-D101951ADECD}"/>
              </a:ext>
            </a:extLst>
          </p:cNvPr>
          <p:cNvSpPr txBox="1"/>
          <p:nvPr/>
        </p:nvSpPr>
        <p:spPr>
          <a:xfrm>
            <a:off x="2126143" y="1469576"/>
            <a:ext cx="600766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800" b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ICEG </a:t>
            </a:r>
            <a:r>
              <a:rPr lang="nl-BE" sz="1800" b="1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Validation</a:t>
            </a:r>
            <a:r>
              <a:rPr lang="nl-BE" sz="1800" b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Webinar 14/05/2024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Representatives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of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stakeholdergroups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(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cfr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. next slides)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All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parties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were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in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favor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of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having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IMKL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recognized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as 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national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standard</a:t>
            </a: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ECDF7-B9E0-E887-F69A-A0E0C9DFF09C}"/>
              </a:ext>
            </a:extLst>
          </p:cNvPr>
          <p:cNvSpPr txBox="1"/>
          <p:nvPr/>
        </p:nvSpPr>
        <p:spPr>
          <a:xfrm>
            <a:off x="2126143" y="3593104"/>
            <a:ext cx="5747657" cy="646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Can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we have a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formal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statement in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the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ICEG Management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Committee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of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June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26th?</a:t>
            </a:r>
          </a:p>
        </p:txBody>
      </p:sp>
    </p:spTree>
    <p:extLst>
      <p:ext uri="{BB962C8B-B14F-4D97-AF65-F5344CB8AC3E}">
        <p14:creationId xmlns:p14="http://schemas.microsoft.com/office/powerpoint/2010/main" val="386202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ICEG Person – Start </a:t>
            </a:r>
            <a:r>
              <a:rPr lang="nl-BE" err="1">
                <a:solidFill>
                  <a:schemeClr val="bg1"/>
                </a:solidFill>
              </a:rPr>
              <a:t>trajectory</a:t>
            </a:r>
            <a:br>
              <a:rPr lang="nl-BE">
                <a:solidFill>
                  <a:schemeClr val="bg1"/>
                </a:solidFill>
              </a:rPr>
            </a:br>
            <a:r>
              <a:rPr lang="nl-BE" sz="2700" i="1">
                <a:solidFill>
                  <a:schemeClr val="bg1"/>
                </a:solidFill>
              </a:rPr>
              <a:t>(Mathieu </a:t>
            </a:r>
            <a:r>
              <a:rPr lang="nl-BE" sz="2700" i="1" err="1">
                <a:solidFill>
                  <a:schemeClr val="bg1"/>
                </a:solidFill>
              </a:rPr>
              <a:t>Tulpinck</a:t>
            </a:r>
            <a:r>
              <a:rPr lang="nl-BE" sz="2700" i="1">
                <a:solidFill>
                  <a:schemeClr val="bg1"/>
                </a:solidFill>
              </a:rPr>
              <a:t>/</a:t>
            </a:r>
            <a:r>
              <a:rPr lang="nl-BE" sz="2700" i="1" err="1">
                <a:solidFill>
                  <a:schemeClr val="bg1"/>
                </a:solidFill>
              </a:rPr>
              <a:t>Liesbet</a:t>
            </a:r>
            <a:r>
              <a:rPr lang="nl-BE" sz="2700" i="1">
                <a:solidFill>
                  <a:schemeClr val="bg1"/>
                </a:solidFill>
              </a:rPr>
              <a:t> D'Hondt- 10')</a:t>
            </a:r>
          </a:p>
        </p:txBody>
      </p:sp>
    </p:spTree>
    <p:extLst>
      <p:ext uri="{BB962C8B-B14F-4D97-AF65-F5344CB8AC3E}">
        <p14:creationId xmlns:p14="http://schemas.microsoft.com/office/powerpoint/2010/main" val="294445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DE42-FC2C-39D4-FCEE-8A454D71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0514"/>
            <a:ext cx="8229600" cy="895237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ICEG Person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4EBB-E78D-6BB4-0735-8AFFEB041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55651"/>
            <a:ext cx="8229600" cy="3997778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en-US"/>
              <a:t>Request to open a thematic </a:t>
            </a:r>
            <a:r>
              <a:rPr lang="en-US" err="1"/>
              <a:t>traject</a:t>
            </a:r>
            <a:r>
              <a:rPr lang="en-US"/>
              <a:t> on person. </a:t>
            </a:r>
            <a:r>
              <a:rPr lang="en-US">
                <a:hlinkClick r:id="rId3"/>
              </a:rPr>
              <a:t>Draft charter</a:t>
            </a:r>
            <a:r>
              <a:rPr lang="en-US"/>
              <a:t>.</a:t>
            </a:r>
          </a:p>
          <a:p>
            <a:r>
              <a:rPr lang="en-US">
                <a:solidFill>
                  <a:srgbClr val="000000"/>
                </a:solidFill>
                <a:hlinkClick r:id="rId4"/>
              </a:rPr>
              <a:t>Draft publication</a:t>
            </a:r>
            <a:r>
              <a:rPr lang="en-US">
                <a:solidFill>
                  <a:srgbClr val="000000"/>
                </a:solidFill>
              </a:rPr>
              <a:t> (for discussion purposes only).</a:t>
            </a:r>
          </a:p>
          <a:p>
            <a:r>
              <a:rPr lang="en-US">
                <a:solidFill>
                  <a:srgbClr val="000000"/>
                </a:solidFill>
              </a:rPr>
              <a:t>Use cases include evolution of data over time.</a:t>
            </a:r>
          </a:p>
          <a:p>
            <a:r>
              <a:rPr lang="en-US">
                <a:solidFill>
                  <a:srgbClr val="000000"/>
                </a:solidFill>
              </a:rPr>
              <a:t>Reframing of data in legal terms.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876D7-88AE-1476-8D14-5BAFD78A20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23563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DE42-FC2C-39D4-FCEE-8A454D71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0514"/>
            <a:ext cx="8229600" cy="895237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ICEG Person – Next steps: </a:t>
            </a:r>
            <a:r>
              <a:rPr lang="en-US" err="1">
                <a:solidFill>
                  <a:srgbClr val="000000"/>
                </a:solidFill>
              </a:rPr>
              <a:t>Onepager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E4EBB-E78D-6BB4-0735-8AFFEB041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55651"/>
            <a:ext cx="8229600" cy="3997778"/>
          </a:xfrm>
        </p:spPr>
        <p:txBody>
          <a:bodyPr lIns="45719" tIns="45720" rIns="45719" bIns="45720" anchor="t">
            <a:normAutofit/>
          </a:bodyPr>
          <a:lstStyle/>
          <a:p>
            <a:r>
              <a:rPr lang="en-US" err="1">
                <a:solidFill>
                  <a:srgbClr val="000000"/>
                </a:solidFill>
              </a:rPr>
              <a:t>Onepager</a:t>
            </a:r>
            <a:r>
              <a:rPr lang="en-US">
                <a:solidFill>
                  <a:srgbClr val="000000"/>
                </a:solidFill>
              </a:rPr>
              <a:t> to outline and contextualize this initiative towards interoperability.</a:t>
            </a:r>
            <a:endParaRPr lang="en-US"/>
          </a:p>
          <a:p>
            <a:r>
              <a:rPr lang="en-US">
                <a:solidFill>
                  <a:srgbClr val="000000"/>
                </a:solidFill>
              </a:rPr>
              <a:t>More information about our efforts and why a shared and formalized data model is needed. </a:t>
            </a:r>
            <a:endParaRPr lang="en-US"/>
          </a:p>
          <a:p>
            <a:r>
              <a:rPr lang="en-US">
                <a:solidFill>
                  <a:srgbClr val="000000"/>
                </a:solidFill>
              </a:rPr>
              <a:t>Engaging partners for the implementation of this data model and commitment to participate in the workshops.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876D7-88AE-1476-8D14-5BAFD78A20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18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FDDC5DD-984A-5764-3A23-FC69D4DC4A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345697"/>
              </p:ext>
            </p:extLst>
          </p:nvPr>
        </p:nvGraphicFramePr>
        <p:xfrm>
          <a:off x="2231199" y="2277389"/>
          <a:ext cx="4572000" cy="2890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4" name="TextBox 333">
            <a:extLst>
              <a:ext uri="{FF2B5EF4-FFF2-40B4-BE49-F238E27FC236}">
                <a16:creationId xmlns:a16="http://schemas.microsoft.com/office/drawing/2014/main" id="{40FB8B1A-FD7B-752E-ED2A-23062B5C0523}"/>
              </a:ext>
            </a:extLst>
          </p:cNvPr>
          <p:cNvSpPr txBox="1"/>
          <p:nvPr/>
        </p:nvSpPr>
        <p:spPr>
          <a:xfrm>
            <a:off x="2379945" y="4117931"/>
            <a:ext cx="1111684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>
              <a:buClrTx/>
            </a:pPr>
            <a:r>
              <a:rPr lang="en-US" sz="900">
                <a:latin typeface="FlandersArtSans-Regular"/>
                <a:ea typeface="FlandersArtSans-Regular"/>
                <a:cs typeface="FlandersArtSans-Regular"/>
              </a:rPr>
              <a:t>ICEG Review </a:t>
            </a:r>
            <a:r>
              <a:rPr lang="en-US" sz="900" err="1">
                <a:latin typeface="FlandersArtSans-Regular"/>
                <a:ea typeface="FlandersArtSans-Regular"/>
                <a:cs typeface="FlandersArtSans-Regular"/>
              </a:rPr>
              <a:t>Comité</a:t>
            </a:r>
            <a:endParaRPr lang="en-US" sz="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D1D0F3AE-A87B-9FEA-E6AF-3D16856658F6}"/>
              </a:ext>
            </a:extLst>
          </p:cNvPr>
          <p:cNvSpPr txBox="1"/>
          <p:nvPr/>
        </p:nvSpPr>
        <p:spPr>
          <a:xfrm>
            <a:off x="3749980" y="4094444"/>
            <a:ext cx="1354374" cy="507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latin typeface="FlandersArtSans-Regular"/>
              </a:rPr>
              <a:t>Partners of KSZ/CBSS and </a:t>
            </a:r>
            <a:r>
              <a:rPr lang="en-US" sz="900" err="1">
                <a:latin typeface="FlandersArtSans-Regular"/>
              </a:rPr>
              <a:t>Rijksregister</a:t>
            </a:r>
            <a:r>
              <a:rPr lang="en-US" sz="900">
                <a:latin typeface="FlandersArtSans-Regular"/>
              </a:rPr>
              <a:t>/Registre National</a:t>
            </a:r>
            <a:endParaRPr lang="en-US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67C37BF1-88BC-FDE6-1592-34F87DC9ECF8}"/>
              </a:ext>
            </a:extLst>
          </p:cNvPr>
          <p:cNvSpPr txBox="1"/>
          <p:nvPr/>
        </p:nvSpPr>
        <p:spPr>
          <a:xfrm>
            <a:off x="5284418" y="4094443"/>
            <a:ext cx="1354374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latin typeface="FlandersArtSans-Regular"/>
              </a:rPr>
              <a:t>ICEG Management</a:t>
            </a:r>
          </a:p>
        </p:txBody>
      </p:sp>
    </p:spTree>
    <p:extLst>
      <p:ext uri="{BB962C8B-B14F-4D97-AF65-F5344CB8AC3E}">
        <p14:creationId xmlns:p14="http://schemas.microsoft.com/office/powerpoint/2010/main" val="36949363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Hydrants – Status Update</a:t>
            </a:r>
            <a:br>
              <a:rPr lang="nl-BE"/>
            </a:br>
            <a:r>
              <a:rPr lang="nl-BE" i="1">
                <a:solidFill>
                  <a:schemeClr val="bg1"/>
                </a:solidFill>
              </a:rPr>
              <a:t>(Jitse De Cock- 10')</a:t>
            </a:r>
          </a:p>
        </p:txBody>
      </p:sp>
    </p:spTree>
    <p:extLst>
      <p:ext uri="{BB962C8B-B14F-4D97-AF65-F5344CB8AC3E}">
        <p14:creationId xmlns:p14="http://schemas.microsoft.com/office/powerpoint/2010/main" val="420465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46" y="2031690"/>
            <a:ext cx="6172200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Welcome &amp; agenda of the meeting</a:t>
            </a:r>
          </a:p>
        </p:txBody>
      </p:sp>
    </p:spTree>
    <p:extLst>
      <p:ext uri="{BB962C8B-B14F-4D97-AF65-F5344CB8AC3E}">
        <p14:creationId xmlns:p14="http://schemas.microsoft.com/office/powerpoint/2010/main" val="60577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u="sng"/>
              <a:t>ICEG Hydrants - Status update</a:t>
            </a:r>
            <a:endParaRPr/>
          </a:p>
        </p:txBody>
      </p:sp>
      <p:sp>
        <p:nvSpPr>
          <p:cNvPr id="175" name="Google Shape;175;p34"/>
          <p:cNvSpPr txBox="1"/>
          <p:nvPr/>
        </p:nvSpPr>
        <p:spPr>
          <a:xfrm>
            <a:off x="457800" y="924050"/>
            <a:ext cx="83820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has been done in 2023?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 workshop (07/02/2023)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 webinars (18/04/2023 and 22/06/2023)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 physical workshop with AquaWal, AquaFlanders and other FR-speaking actors in Namur (29/08/2023)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Extend the public review period and prepare a simple spreadsheet for stakeholders to review and share feedback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Processing of feedback received via GitHub issues and email and the accompanying stakeholder management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Preparation of the 3rd webinar (6/12/2023), integrating the feedback shared until 30/11 and which was cancelled the day before following a meeting with the federations of water companies in which Rink participated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Preparation and iterations on the model to prepare its publication (the model and its artefacts are currently available in draft on GitHub)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Simplification of the GitHub user interface 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u="sng"/>
              <a:t>ICEG Hydrants - Status update</a:t>
            </a:r>
            <a:endParaRPr/>
          </a:p>
        </p:txBody>
      </p:sp>
      <p:sp>
        <p:nvSpPr>
          <p:cNvPr id="181" name="Google Shape;181;p35"/>
          <p:cNvSpPr txBox="1"/>
          <p:nvPr/>
        </p:nvSpPr>
        <p:spPr>
          <a:xfrm>
            <a:off x="457800" y="924050"/>
            <a:ext cx="83820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has been done in 2024?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Preparation of a data example using the model and its underlying use cases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Updated preparation of the 3rd webinar planned on 22/02 (postponed). 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Bilateral discussions with AquaWal and UVCW (Union des Villes et Communes Wallonnes). 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Physical workshop on 28/03/2024.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Drafted &amp; published the meeting report, </a:t>
            </a: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Published a new version of the data model</a:t>
            </a: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and shared a supportive spreadsheet to collect additional feedback from the stakeholders on the revised model.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Extensive stakeholder management efforts.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u="sng"/>
              <a:t>ICEG Hydrants - Status update</a:t>
            </a:r>
            <a:endParaRPr/>
          </a:p>
        </p:txBody>
      </p:sp>
      <p:sp>
        <p:nvSpPr>
          <p:cNvPr id="181" name="Google Shape;181;p35"/>
          <p:cNvSpPr txBox="1"/>
          <p:nvPr/>
        </p:nvSpPr>
        <p:spPr>
          <a:xfrm>
            <a:off x="457800" y="924050"/>
            <a:ext cx="83820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Updates to the model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 of classes based on information requirements of the water companies</a:t>
            </a: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Minor changes to cardinalities, definitions and usage notes</a:t>
            </a: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-GB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Full changelog via this link</a:t>
            </a:r>
            <a:endParaRPr lang="en-GB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5FF81-9D72-0120-F1C0-459388DFB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89" y="2061144"/>
            <a:ext cx="5271276" cy="30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u="sng"/>
              <a:t>ICEG Hydrants - Status update</a:t>
            </a:r>
            <a:endParaRPr/>
          </a:p>
        </p:txBody>
      </p:sp>
      <p:sp>
        <p:nvSpPr>
          <p:cNvPr id="187" name="Google Shape;187;p36"/>
          <p:cNvSpPr txBox="1"/>
          <p:nvPr/>
        </p:nvSpPr>
        <p:spPr>
          <a:xfrm>
            <a:off x="457800" y="924050"/>
            <a:ext cx="83820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What still needs to be done?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Facilitate additional discussions regarding the data model: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Cardinality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Additional attributes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 types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Creation of additional data examples, following use cases requested by the stakeholders.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Preparation of a potential additional workshop &amp; closing webinar.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Separate meeting with Aquawal and the other water companies in Namur.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Stakeholder management of Flemish, Walloon and Brussels parties.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●"/>
            </a:pPr>
            <a:endParaRPr lang="en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33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en-GB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Request: additional budget (20MD) would be required in order to finalise the specification and achieve consensus between all parties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 dirty="0">
                <a:solidFill>
                  <a:schemeClr val="bg1"/>
                </a:solidFill>
              </a:rPr>
              <a:t>Status ICEG Agreement 2024-2025</a:t>
            </a:r>
            <a:br>
              <a:rPr lang="nl-BE" dirty="0">
                <a:solidFill>
                  <a:schemeClr val="bg1"/>
                </a:solidFill>
              </a:rPr>
            </a:br>
            <a:r>
              <a:rPr lang="nl-BE" i="1" dirty="0">
                <a:solidFill>
                  <a:schemeClr val="bg1"/>
                </a:solidFill>
              </a:rPr>
              <a:t>(Marc </a:t>
            </a:r>
            <a:r>
              <a:rPr lang="nl-BE" i="1" dirty="0" err="1">
                <a:solidFill>
                  <a:schemeClr val="bg1"/>
                </a:solidFill>
              </a:rPr>
              <a:t>Bruyland</a:t>
            </a:r>
            <a:r>
              <a:rPr lang="nl-BE" i="1" dirty="0">
                <a:solidFill>
                  <a:schemeClr val="bg1"/>
                </a:solidFill>
              </a:rPr>
              <a:t> - 10')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41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 descr="Afbeelding met reuzenrad, rit&#10;&#10;Automatisch gegenereerde beschrijving">
            <a:extLst>
              <a:ext uri="{FF2B5EF4-FFF2-40B4-BE49-F238E27FC236}">
                <a16:creationId xmlns:a16="http://schemas.microsoft.com/office/drawing/2014/main" id="{6EEF07BF-0365-43CF-890E-E367BA3FF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9" b="6959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E9ACC5-5BD0-4FF5-9A30-D8A7D8F7BC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450"/>
              </a:spcBef>
            </a:pPr>
            <a:r>
              <a:rPr lang="nl-BE" err="1">
                <a:latin typeface="Calibri"/>
                <a:cs typeface="Calibri"/>
              </a:rPr>
              <a:t>Thank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you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for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your</a:t>
            </a:r>
            <a:r>
              <a:rPr lang="nl-BE">
                <a:latin typeface="Calibri"/>
                <a:cs typeface="Calibri"/>
              </a:rPr>
              <a:t> attention</a:t>
            </a:r>
            <a:endParaRPr lang="nl-BE"/>
          </a:p>
          <a:p>
            <a:pPr>
              <a:spcBef>
                <a:spcPts val="450"/>
              </a:spcBef>
            </a:pPr>
            <a:r>
              <a:rPr lang="nl-BE" err="1">
                <a:latin typeface="Calibri"/>
                <a:cs typeface="Calibri"/>
              </a:rPr>
              <a:t>Any</a:t>
            </a:r>
            <a:r>
              <a:rPr lang="nl-BE">
                <a:latin typeface="Calibri"/>
                <a:cs typeface="Calibri"/>
              </a:rPr>
              <a:t> questions?</a:t>
            </a:r>
          </a:p>
        </p:txBody>
      </p:sp>
    </p:spTree>
    <p:extLst>
      <p:ext uri="{BB962C8B-B14F-4D97-AF65-F5344CB8AC3E}">
        <p14:creationId xmlns:p14="http://schemas.microsoft.com/office/powerpoint/2010/main" val="2915777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" y="0"/>
            <a:ext cx="8229600" cy="883992"/>
          </a:xfrm>
        </p:spPr>
        <p:txBody>
          <a:bodyPr/>
          <a:lstStyle/>
          <a:p>
            <a:r>
              <a:rPr lang="nl-BE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29A68DA-3974-3010-0198-EB84FEEF7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86978"/>
              </p:ext>
            </p:extLst>
          </p:nvPr>
        </p:nvGraphicFramePr>
        <p:xfrm>
          <a:off x="1137095" y="1253977"/>
          <a:ext cx="6805863" cy="233552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059966620"/>
                    </a:ext>
                  </a:extLst>
                </a:gridCol>
                <a:gridCol w="2422358">
                  <a:extLst>
                    <a:ext uri="{9D8B030D-6E8A-4147-A177-3AD203B41FA5}">
                      <a16:colId xmlns:a16="http://schemas.microsoft.com/office/drawing/2014/main" val="710646957"/>
                    </a:ext>
                  </a:extLst>
                </a:gridCol>
                <a:gridCol w="1259305">
                  <a:extLst>
                    <a:ext uri="{9D8B030D-6E8A-4147-A177-3AD203B41FA5}">
                      <a16:colId xmlns:a16="http://schemas.microsoft.com/office/drawing/2014/main" val="1057423014"/>
                    </a:ext>
                  </a:extLst>
                </a:gridCol>
              </a:tblGrid>
              <a:tr h="272112">
                <a:tc>
                  <a:txBody>
                    <a:bodyPr/>
                    <a:lstStyle/>
                    <a:p>
                      <a:r>
                        <a:rPr lang="nl-BE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/>
                        <a:t>TIMING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04931"/>
                  </a:ext>
                </a:extLst>
              </a:tr>
              <a:tr h="272112">
                <a:tc>
                  <a:txBody>
                    <a:bodyPr/>
                    <a:lstStyle/>
                    <a:p>
                      <a:r>
                        <a:rPr lang="nl-BE" sz="1000" err="1"/>
                        <a:t>Welcome</a:t>
                      </a:r>
                      <a:r>
                        <a:rPr lang="nl-BE" sz="1000"/>
                        <a:t> </a:t>
                      </a:r>
                      <a:r>
                        <a:rPr lang="nl-BE" sz="1000" err="1"/>
                        <a:t>and</a:t>
                      </a:r>
                      <a:r>
                        <a:rPr lang="nl-BE" sz="1000"/>
                        <a:t> agenda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00" err="1"/>
                        <a:t>Raf</a:t>
                      </a:r>
                      <a:r>
                        <a:rPr lang="nl-BE" sz="1000"/>
                        <a:t> </a:t>
                      </a:r>
                      <a:r>
                        <a:rPr lang="nl-BE" sz="1000" err="1"/>
                        <a:t>Buyle</a:t>
                      </a:r>
                      <a:r>
                        <a:rPr lang="nl-BE" sz="1000"/>
                        <a:t> &amp; Marc </a:t>
                      </a:r>
                      <a:r>
                        <a:rPr lang="nl-BE" sz="1000" err="1"/>
                        <a:t>Bruyland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00" i="1"/>
                        <a:t>14u00 – 14u05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49224"/>
                  </a:ext>
                </a:extLst>
              </a:tr>
              <a:tr h="31647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ICEG IMKL – status, approach </a:t>
                      </a:r>
                      <a:r>
                        <a:rPr lang="nl-BE" sz="1000" b="0" i="1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and</a:t>
                      </a: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 next steps</a:t>
                      </a:r>
                      <a:endParaRPr lang="nl-BE" sz="1000" b="0" i="0" u="none" strike="noStrike" noProof="0">
                        <a:solidFill>
                          <a:srgbClr val="000000"/>
                        </a:solidFill>
                        <a:latin typeface="Helvetica"/>
                      </a:endParaRPr>
                    </a:p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Ivy Van De Kerchove</a:t>
                      </a:r>
                    </a:p>
                    <a:p>
                      <a:pPr lvl="0">
                        <a:buNone/>
                      </a:pPr>
                      <a:endParaRPr lang="nl-B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14u05 – 14u15</a:t>
                      </a:r>
                    </a:p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160492"/>
                  </a:ext>
                </a:extLst>
              </a:tr>
              <a:tr h="31647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ICEG Person – start </a:t>
                      </a:r>
                      <a:r>
                        <a:rPr lang="nl-BE" sz="1000" b="0" i="1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trajectory</a:t>
                      </a:r>
                      <a:endParaRPr lang="nl-BE" sz="1000" b="0" i="0" u="none" strike="noStrike" noProof="0">
                        <a:solidFill>
                          <a:srgbClr val="000000"/>
                        </a:solidFill>
                        <a:latin typeface="Helvetica"/>
                      </a:endParaRPr>
                    </a:p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Mathieu </a:t>
                      </a:r>
                      <a:r>
                        <a:rPr lang="nl-BE" sz="1000" b="0" i="0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Tulpinck</a:t>
                      </a:r>
                      <a:r>
                        <a:rPr lang="nl-BE" sz="10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 / </a:t>
                      </a:r>
                      <a:r>
                        <a:rPr lang="nl-BE" sz="1000" b="0" i="0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Liesbet</a:t>
                      </a:r>
                      <a:r>
                        <a:rPr lang="nl-BE" sz="10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 D'Hondt</a:t>
                      </a:r>
                    </a:p>
                    <a:p>
                      <a:pPr lvl="0">
                        <a:buNone/>
                      </a:pPr>
                      <a:endParaRPr lang="nl-B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14u15 – 14u25</a:t>
                      </a:r>
                    </a:p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3020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000" i="1"/>
                        <a:t>ICEG </a:t>
                      </a:r>
                      <a:r>
                        <a:rPr lang="nl-BE" sz="1000" i="1" err="1"/>
                        <a:t>Hydrants</a:t>
                      </a:r>
                      <a:r>
                        <a:rPr lang="nl-BE" sz="1000" i="1"/>
                        <a:t> </a:t>
                      </a:r>
                      <a:r>
                        <a:rPr lang="nl-BE" sz="1000" b="0" i="1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– status update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000" err="1"/>
                        <a:t>Jitse</a:t>
                      </a:r>
                      <a:r>
                        <a:rPr lang="nl-BE" sz="1000"/>
                        <a:t> De Cock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00" i="1"/>
                        <a:t>14u25 – 14u35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71048"/>
                  </a:ext>
                </a:extLst>
              </a:tr>
              <a:tr h="272112">
                <a:tc>
                  <a:txBody>
                    <a:bodyPr/>
                    <a:lstStyle/>
                    <a:p>
                      <a:pPr marL="0" marR="0" lvl="0" indent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nl-BE" sz="1000" b="0" i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Status ICEG agreement 2024-2025</a:t>
                      </a:r>
                      <a:endParaRPr lang="nl-BE" sz="1000" b="0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000"/>
                        <a:t>Marc </a:t>
                      </a:r>
                      <a:r>
                        <a:rPr lang="nl-BE" sz="1000" err="1"/>
                        <a:t>Bruyland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000" i="1"/>
                        <a:t>14u35 – 14u45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89775"/>
                  </a:ext>
                </a:extLst>
              </a:tr>
              <a:tr h="272112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000" b="0" i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Other?</a:t>
                      </a:r>
                      <a:endParaRPr lang="nl-BE" sz="1000" b="0" i="1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BE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nl-BE" sz="1000" i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2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33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6950BFC3-D8DA-4A85-94F7-54DA5524770B}">
      <p188:commentRel xmlns:p188="http://schemas.microsoft.com/office/powerpoint/2018/8/main" r:id="rId4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IMKL – model </a:t>
            </a:r>
            <a:r>
              <a:rPr lang="nl-BE" err="1">
                <a:solidFill>
                  <a:schemeClr val="bg1"/>
                </a:solidFill>
              </a:rPr>
              <a:t>towards</a:t>
            </a:r>
            <a:r>
              <a:rPr lang="nl-BE">
                <a:solidFill>
                  <a:schemeClr val="bg1"/>
                </a:solidFill>
              </a:rPr>
              <a:t> ICEG </a:t>
            </a:r>
            <a:r>
              <a:rPr lang="nl-BE" err="1">
                <a:solidFill>
                  <a:schemeClr val="bg1"/>
                </a:solidFill>
              </a:rPr>
              <a:t>Governance</a:t>
            </a:r>
            <a:br>
              <a:rPr lang="nl-BE"/>
            </a:br>
            <a:r>
              <a:rPr lang="nl-BE" i="1">
                <a:solidFill>
                  <a:schemeClr val="bg1"/>
                </a:solidFill>
              </a:rPr>
              <a:t>(</a:t>
            </a:r>
            <a:r>
              <a:rPr lang="nl-BE" i="1" err="1">
                <a:solidFill>
                  <a:schemeClr val="bg1"/>
                </a:solidFill>
              </a:rPr>
              <a:t>Ivy</a:t>
            </a:r>
            <a:r>
              <a:rPr lang="nl-BE" i="1">
                <a:solidFill>
                  <a:schemeClr val="bg1"/>
                </a:solidFill>
              </a:rPr>
              <a:t> Van De </a:t>
            </a:r>
            <a:r>
              <a:rPr lang="nl-BE" i="1" err="1">
                <a:solidFill>
                  <a:schemeClr val="bg1"/>
                </a:solidFill>
              </a:rPr>
              <a:t>Kerchove</a:t>
            </a:r>
            <a:r>
              <a:rPr lang="nl-BE" i="1">
                <a:solidFill>
                  <a:schemeClr val="bg1"/>
                </a:solidFill>
              </a:rPr>
              <a:t> - 10')</a:t>
            </a:r>
          </a:p>
        </p:txBody>
      </p:sp>
    </p:spTree>
    <p:extLst>
      <p:ext uri="{BB962C8B-B14F-4D97-AF65-F5344CB8AC3E}">
        <p14:creationId xmlns:p14="http://schemas.microsoft.com/office/powerpoint/2010/main" val="2092426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46AFB-7C80-102E-DA93-C76BA47AC45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54094" y="5300640"/>
            <a:ext cx="2141700" cy="2739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 smtClean="0"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CF0874-20E7-82D1-FB19-91060E94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IMKL project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590CD-AD01-0735-39DA-05E061D5C69B}"/>
              </a:ext>
            </a:extLst>
          </p:cNvPr>
          <p:cNvSpPr/>
          <p:nvPr/>
        </p:nvSpPr>
        <p:spPr>
          <a:xfrm>
            <a:off x="1148280" y="1717931"/>
            <a:ext cx="7641189" cy="423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accent1">
                    <a:lumMod val="20000"/>
                    <a:lumOff val="80000"/>
                  </a:schemeClr>
                </a:solidFill>
              </a:rPr>
              <a:t>Update </a:t>
            </a:r>
            <a:r>
              <a:rPr lang="nl-BE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semantic</a:t>
            </a:r>
            <a:r>
              <a:rPr lang="nl-BE">
                <a:solidFill>
                  <a:schemeClr val="accent1">
                    <a:lumMod val="20000"/>
                    <a:lumOff val="80000"/>
                  </a:schemeClr>
                </a:solidFill>
              </a:rPr>
              <a:t> datamodel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E21F2C-6F95-AEA0-7002-D2AC41D10B51}"/>
              </a:ext>
            </a:extLst>
          </p:cNvPr>
          <p:cNvSpPr/>
          <p:nvPr/>
        </p:nvSpPr>
        <p:spPr>
          <a:xfrm>
            <a:off x="1148279" y="2311527"/>
            <a:ext cx="7641190" cy="423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rgbClr val="250047"/>
                </a:solidFill>
              </a:rPr>
              <a:t>Legal </a:t>
            </a:r>
            <a:r>
              <a:rPr lang="nl-BE" err="1">
                <a:solidFill>
                  <a:srgbClr val="250047"/>
                </a:solidFill>
              </a:rPr>
              <a:t>recognition</a:t>
            </a:r>
            <a:r>
              <a:rPr lang="nl-BE">
                <a:solidFill>
                  <a:srgbClr val="250047"/>
                </a:solidFill>
              </a:rPr>
              <a:t> IMKL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6AEBE1-364D-1638-B708-E1A787260418}"/>
              </a:ext>
            </a:extLst>
          </p:cNvPr>
          <p:cNvSpPr/>
          <p:nvPr/>
        </p:nvSpPr>
        <p:spPr>
          <a:xfrm>
            <a:off x="1148279" y="2910171"/>
            <a:ext cx="7641190" cy="423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rgbClr val="250047"/>
                </a:solidFill>
              </a:rPr>
              <a:t>Cooperation agreement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217A03-B8F6-FE92-0A63-D5D2D544858D}"/>
              </a:ext>
            </a:extLst>
          </p:cNvPr>
          <p:cNvSpPr/>
          <p:nvPr/>
        </p:nvSpPr>
        <p:spPr>
          <a:xfrm>
            <a:off x="1148279" y="3529435"/>
            <a:ext cx="7641190" cy="423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Development </a:t>
            </a:r>
            <a:r>
              <a:rPr lang="nl-BE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implementation</a:t>
            </a:r>
            <a:r>
              <a:rPr lang="nl-BE">
                <a:solidFill>
                  <a:schemeClr val="accent1">
                    <a:lumMod val="20000"/>
                    <a:lumOff val="80000"/>
                  </a:schemeClr>
                </a:solidFill>
              </a:rPr>
              <a:t>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A38F43-DAA3-2B54-739D-3BC6BF9AF023}"/>
              </a:ext>
            </a:extLst>
          </p:cNvPr>
          <p:cNvSpPr/>
          <p:nvPr/>
        </p:nvSpPr>
        <p:spPr>
          <a:xfrm>
            <a:off x="1148279" y="4161711"/>
            <a:ext cx="7641190" cy="4237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Developments in KLIP for implementation of new data model</a:t>
            </a:r>
            <a:endParaRPr lang="nl-BE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Graphic 9" descr="Medal with solid fill">
            <a:extLst>
              <a:ext uri="{FF2B5EF4-FFF2-40B4-BE49-F238E27FC236}">
                <a16:creationId xmlns:a16="http://schemas.microsoft.com/office/drawing/2014/main" id="{0FC3C8B6-5717-D120-F8FE-77F9E5F1D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74954" y="1731293"/>
            <a:ext cx="423720" cy="423720"/>
          </a:xfrm>
          <a:prstGeom prst="rect">
            <a:avLst/>
          </a:prstGeom>
        </p:spPr>
      </p:pic>
      <p:pic>
        <p:nvPicPr>
          <p:cNvPr id="11" name="Graphic 10" descr="Signature with solid fill">
            <a:extLst>
              <a:ext uri="{FF2B5EF4-FFF2-40B4-BE49-F238E27FC236}">
                <a16:creationId xmlns:a16="http://schemas.microsoft.com/office/drawing/2014/main" id="{211B784D-2EA2-5F78-08C9-4C8019320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586" y="2903341"/>
            <a:ext cx="423720" cy="423720"/>
          </a:xfrm>
          <a:prstGeom prst="rect">
            <a:avLst/>
          </a:prstGeom>
        </p:spPr>
      </p:pic>
      <p:pic>
        <p:nvPicPr>
          <p:cNvPr id="12" name="Graphic 11" descr="Beaker with solid fill">
            <a:extLst>
              <a:ext uri="{FF2B5EF4-FFF2-40B4-BE49-F238E27FC236}">
                <a16:creationId xmlns:a16="http://schemas.microsoft.com/office/drawing/2014/main" id="{905DCD06-48CF-CFDA-EE3E-24EC2ED1D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4171" y="3506396"/>
            <a:ext cx="423720" cy="423720"/>
          </a:xfrm>
          <a:prstGeom prst="rect">
            <a:avLst/>
          </a:prstGeom>
        </p:spPr>
      </p:pic>
      <p:pic>
        <p:nvPicPr>
          <p:cNvPr id="13" name="Graphic 12" descr="Building Brick Wall with solid fill">
            <a:extLst>
              <a:ext uri="{FF2B5EF4-FFF2-40B4-BE49-F238E27FC236}">
                <a16:creationId xmlns:a16="http://schemas.microsoft.com/office/drawing/2014/main" id="{371887EC-6B9A-B3D5-E93F-4E5B70B912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8554" y="4126669"/>
            <a:ext cx="423720" cy="423720"/>
          </a:xfrm>
          <a:prstGeom prst="rect">
            <a:avLst/>
          </a:prstGeom>
        </p:spPr>
      </p:pic>
      <p:pic>
        <p:nvPicPr>
          <p:cNvPr id="14" name="Graphic 13" descr="Pause with solid fill">
            <a:extLst>
              <a:ext uri="{FF2B5EF4-FFF2-40B4-BE49-F238E27FC236}">
                <a16:creationId xmlns:a16="http://schemas.microsoft.com/office/drawing/2014/main" id="{5833B0F4-675A-A004-99F1-4AACFD1B94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2401" y="2343162"/>
            <a:ext cx="423720" cy="423720"/>
          </a:xfrm>
          <a:prstGeom prst="rect">
            <a:avLst/>
          </a:prstGeom>
        </p:spPr>
      </p:pic>
      <p:pic>
        <p:nvPicPr>
          <p:cNvPr id="15" name="Graphic 14" descr="Play with solid fill">
            <a:extLst>
              <a:ext uri="{FF2B5EF4-FFF2-40B4-BE49-F238E27FC236}">
                <a16:creationId xmlns:a16="http://schemas.microsoft.com/office/drawing/2014/main" id="{8EE6BBE6-1048-8A85-8973-B9B179672B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63678" y="2338251"/>
            <a:ext cx="423720" cy="423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612986-6D9F-148A-CBF2-83567C9454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74954" y="2400621"/>
            <a:ext cx="371081" cy="27292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FA99C281-11E7-E273-36AC-DA0ADF4D84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2798" y="2409903"/>
            <a:ext cx="240586" cy="263646"/>
          </a:xfrm>
          <a:prstGeom prst="rect">
            <a:avLst/>
          </a:prstGeom>
        </p:spPr>
      </p:pic>
      <p:pic>
        <p:nvPicPr>
          <p:cNvPr id="18" name="Graphic 17" descr="Scales of justice with solid fill">
            <a:extLst>
              <a:ext uri="{FF2B5EF4-FFF2-40B4-BE49-F238E27FC236}">
                <a16:creationId xmlns:a16="http://schemas.microsoft.com/office/drawing/2014/main" id="{C7290863-402E-FB07-EDB0-3721CC4E5C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5806" y="2311591"/>
            <a:ext cx="423656" cy="423656"/>
          </a:xfrm>
          <a:prstGeom prst="rect">
            <a:avLst/>
          </a:prstGeom>
        </p:spPr>
      </p:pic>
      <p:pic>
        <p:nvPicPr>
          <p:cNvPr id="19" name="Graphic 18" descr="Scales of justice with solid fill">
            <a:extLst>
              <a:ext uri="{FF2B5EF4-FFF2-40B4-BE49-F238E27FC236}">
                <a16:creationId xmlns:a16="http://schemas.microsoft.com/office/drawing/2014/main" id="{86BFD9A2-495F-5068-97C0-D8A194458FC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83475" y="2903373"/>
            <a:ext cx="423656" cy="423656"/>
          </a:xfrm>
          <a:prstGeom prst="rect">
            <a:avLst/>
          </a:prstGeom>
        </p:spPr>
      </p:pic>
      <p:pic>
        <p:nvPicPr>
          <p:cNvPr id="20" name="Graphic 19" descr="Programmer male with solid fill">
            <a:extLst>
              <a:ext uri="{FF2B5EF4-FFF2-40B4-BE49-F238E27FC236}">
                <a16:creationId xmlns:a16="http://schemas.microsoft.com/office/drawing/2014/main" id="{734148AB-E43A-994C-ED67-75510521B5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3475" y="4160341"/>
            <a:ext cx="423656" cy="423656"/>
          </a:xfrm>
          <a:prstGeom prst="rect">
            <a:avLst/>
          </a:prstGeom>
        </p:spPr>
      </p:pic>
      <p:pic>
        <p:nvPicPr>
          <p:cNvPr id="21" name="Graphic 20" descr="Scientist female with solid fill">
            <a:extLst>
              <a:ext uri="{FF2B5EF4-FFF2-40B4-BE49-F238E27FC236}">
                <a16:creationId xmlns:a16="http://schemas.microsoft.com/office/drawing/2014/main" id="{40792A59-1916-AA38-3A54-F4E56C3FC2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3475" y="1737495"/>
            <a:ext cx="423656" cy="423656"/>
          </a:xfrm>
          <a:prstGeom prst="rect">
            <a:avLst/>
          </a:prstGeom>
        </p:spPr>
      </p:pic>
      <p:pic>
        <p:nvPicPr>
          <p:cNvPr id="22" name="Graphic 21" descr="Scientist female with solid fill">
            <a:extLst>
              <a:ext uri="{FF2B5EF4-FFF2-40B4-BE49-F238E27FC236}">
                <a16:creationId xmlns:a16="http://schemas.microsoft.com/office/drawing/2014/main" id="{CF5E204C-B630-24D8-8CE5-3C9DA6CA78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3475" y="3520194"/>
            <a:ext cx="423656" cy="4236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B0ADDF-EAF1-D7D9-241C-0D1D9D8976DC}"/>
              </a:ext>
            </a:extLst>
          </p:cNvPr>
          <p:cNvSpPr txBox="1"/>
          <p:nvPr/>
        </p:nvSpPr>
        <p:spPr>
          <a:xfrm>
            <a:off x="1795153" y="1064407"/>
            <a:ext cx="6379801" cy="369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latinLnBrk="1" hangingPunct="0">
              <a:buClrTx/>
            </a:pP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 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5 tracks –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symbol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indicates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current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status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B3F684-C99C-8BD7-34F1-EC0A6B78E83B}"/>
              </a:ext>
            </a:extLst>
          </p:cNvPr>
          <p:cNvCxnSpPr>
            <a:cxnSpLocks/>
          </p:cNvCxnSpPr>
          <p:nvPr/>
        </p:nvCxnSpPr>
        <p:spPr>
          <a:xfrm flipH="1">
            <a:off x="6224129" y="1629281"/>
            <a:ext cx="315507" cy="293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F6F917-B951-671E-67F3-9FBC73A494CE}"/>
              </a:ext>
            </a:extLst>
          </p:cNvPr>
          <p:cNvCxnSpPr>
            <a:cxnSpLocks/>
          </p:cNvCxnSpPr>
          <p:nvPr/>
        </p:nvCxnSpPr>
        <p:spPr>
          <a:xfrm flipH="1">
            <a:off x="6115669" y="2821972"/>
            <a:ext cx="315507" cy="293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48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IMKL</a:t>
            </a:r>
            <a:endParaRPr/>
          </a:p>
        </p:txBody>
      </p:sp>
      <p:pic>
        <p:nvPicPr>
          <p:cNvPr id="2" name="Google Shape;499;p1" descr="Map&#10;&#10;Description automatically generated">
            <a:extLst>
              <a:ext uri="{FF2B5EF4-FFF2-40B4-BE49-F238E27FC236}">
                <a16:creationId xmlns:a16="http://schemas.microsoft.com/office/drawing/2014/main" id="{8B214E77-22B5-12CD-D8E2-8D079BACDF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7783" y="1232102"/>
            <a:ext cx="3844743" cy="28843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0066C7-4CDA-9C77-73F3-14C263721E49}"/>
              </a:ext>
            </a:extLst>
          </p:cNvPr>
          <p:cNvSpPr txBox="1"/>
          <p:nvPr/>
        </p:nvSpPr>
        <p:spPr>
          <a:xfrm>
            <a:off x="457800" y="1232102"/>
            <a:ext cx="446048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2" defTabSz="914400" fontAlgn="auto" latinLnBrk="1" hangingPunct="0">
              <a:buClrTx/>
              <a:buSzTx/>
              <a:tabLst/>
            </a:pPr>
            <a:r>
              <a:rPr lang="nl-BE" sz="1800">
                <a:latin typeface="FlandersArtSans-Regular"/>
                <a:sym typeface="FlandersArtSans-Regular"/>
              </a:rPr>
              <a:t>IMKL </a:t>
            </a:r>
            <a:r>
              <a:rPr lang="nl-BE" sz="1800" err="1">
                <a:latin typeface="FlandersArtSans-Regular"/>
                <a:sym typeface="FlandersArtSans-Regular"/>
              </a:rPr>
              <a:t>within</a:t>
            </a:r>
            <a:r>
              <a:rPr lang="nl-BE" sz="1800">
                <a:latin typeface="FlandersArtSans-Regular"/>
                <a:sym typeface="FlandersArtSans-Regular"/>
              </a:rPr>
              <a:t> ICEG:</a:t>
            </a:r>
          </a:p>
          <a:p>
            <a:pPr marL="285750" lvl="2" indent="-285750" defTabSz="914400" fontAlgn="auto" latinLnBrk="1" hangingPunct="0">
              <a:buClrTx/>
              <a:buSzTx/>
              <a:buFont typeface="Arial" panose="020B0604020202020204" pitchFamily="34" charset="0"/>
              <a:buChar char="•"/>
              <a:tabLst/>
            </a:pPr>
            <a:endParaRPr lang="nl-BE" sz="1800">
              <a:latin typeface="FlandersArtSans-Regular"/>
              <a:sym typeface="FlandersArtSans-Regular"/>
            </a:endParaRPr>
          </a:p>
          <a:p>
            <a:pPr marL="285750" lvl="2" indent="-285750" defTabSz="914400" fontAlgn="auto" latinLnBrk="1" hangingPunct="0"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>
                <a:latin typeface="FlandersArtSans-Regular"/>
                <a:sym typeface="FlandersArtSans-Regular"/>
              </a:rPr>
              <a:t>Recognition as national </a:t>
            </a:r>
            <a:r>
              <a:rPr lang="en-US" sz="1800" err="1">
                <a:latin typeface="FlandersArtSans-Regular"/>
                <a:sym typeface="FlandersArtSans-Regular"/>
              </a:rPr>
              <a:t>datastandard</a:t>
            </a:r>
            <a:endParaRPr lang="en-US" sz="1800">
              <a:latin typeface="FlandersArtSans-Regular"/>
              <a:sym typeface="FlandersArtSans-Regular"/>
            </a:endParaRPr>
          </a:p>
          <a:p>
            <a:pPr marL="285750" lvl="2" indent="-285750" defTabSz="914400" fontAlgn="auto" latinLnBrk="1" hangingPunct="0"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>
                <a:latin typeface="FlandersArtSans-Regular"/>
                <a:sym typeface="FlandersArtSans-Regular"/>
              </a:rPr>
              <a:t>Governance for cooperation agreement</a:t>
            </a:r>
            <a:endParaRPr lang="nl-BE" sz="1800">
              <a:latin typeface="FlandersArtSans-Regular"/>
              <a:sym typeface="FlandersArtSans-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48A12-8395-DD04-A359-3E182BADB4C4}"/>
              </a:ext>
            </a:extLst>
          </p:cNvPr>
          <p:cNvSpPr txBox="1"/>
          <p:nvPr/>
        </p:nvSpPr>
        <p:spPr>
          <a:xfrm>
            <a:off x="403758" y="2639121"/>
            <a:ext cx="4460489" cy="1477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lvl="2" indent="-285750" latinLnBrk="1" hangingPunct="0">
              <a:buClrTx/>
              <a:buFont typeface="Wingdings" panose="05000000000000000000" pitchFamily="2" charset="2"/>
              <a:buChar char="ü"/>
            </a:pPr>
            <a:r>
              <a:rPr lang="nl-BE" sz="1800">
                <a:latin typeface="FlandersArtSans-Regular"/>
                <a:sym typeface="FlandersArtSans-Regular"/>
              </a:rPr>
              <a:t>First </a:t>
            </a:r>
            <a:r>
              <a:rPr lang="nl-BE" sz="1800" err="1">
                <a:latin typeface="FlandersArtSans-Regular"/>
                <a:sym typeface="FlandersArtSans-Regular"/>
              </a:rPr>
              <a:t>introduction</a:t>
            </a:r>
            <a:r>
              <a:rPr lang="nl-BE" sz="1800">
                <a:latin typeface="FlandersArtSans-Regular"/>
                <a:sym typeface="FlandersArtSans-Regular"/>
              </a:rPr>
              <a:t> on ICEG review </a:t>
            </a:r>
            <a:br>
              <a:rPr lang="nl-BE" sz="1800">
                <a:latin typeface="FlandersArtSans-Regular"/>
                <a:sym typeface="FlandersArtSans-Regular"/>
              </a:rPr>
            </a:br>
            <a:r>
              <a:rPr lang="nl-BE" sz="1800" err="1">
                <a:latin typeface="FlandersArtSans-Regular"/>
                <a:sym typeface="FlandersArtSans-Regular"/>
              </a:rPr>
              <a:t>committee</a:t>
            </a:r>
            <a:r>
              <a:rPr lang="nl-BE" sz="1800">
                <a:latin typeface="FlandersArtSans-Regular"/>
                <a:sym typeface="FlandersArtSans-Regular"/>
              </a:rPr>
              <a:t>: </a:t>
            </a:r>
            <a:r>
              <a:rPr lang="nl-BE" sz="1800" err="1">
                <a:latin typeface="FlandersArtSans-Regular"/>
                <a:sym typeface="FlandersArtSans-Regular"/>
              </a:rPr>
              <a:t>march</a:t>
            </a:r>
            <a:r>
              <a:rPr lang="nl-BE" sz="1800">
                <a:latin typeface="FlandersArtSans-Regular"/>
                <a:sym typeface="FlandersArtSans-Regular"/>
              </a:rPr>
              <a:t> 2023</a:t>
            </a:r>
          </a:p>
          <a:p>
            <a:pPr marL="285750" lvl="2" indent="-285750" latinLnBrk="1" hangingPunct="0">
              <a:buClrTx/>
              <a:buFont typeface="Wingdings" panose="05000000000000000000" pitchFamily="2" charset="2"/>
              <a:buChar char="ü"/>
            </a:pPr>
            <a:r>
              <a:rPr lang="nl-BE" sz="1800" err="1">
                <a:latin typeface="FlandersArtSans-Regular"/>
                <a:sym typeface="FlandersArtSans-Regular"/>
              </a:rPr>
              <a:t>Today</a:t>
            </a:r>
            <a:r>
              <a:rPr lang="nl-BE" sz="1800">
                <a:latin typeface="FlandersArtSans-Regular"/>
                <a:sym typeface="FlandersArtSans-Regular"/>
              </a:rPr>
              <a:t>: </a:t>
            </a:r>
            <a:r>
              <a:rPr lang="nl-BE" sz="1800" err="1">
                <a:latin typeface="FlandersArtSans-Regular"/>
                <a:sym typeface="FlandersArtSans-Regular"/>
              </a:rPr>
              <a:t>finalization</a:t>
            </a:r>
            <a:r>
              <a:rPr lang="nl-BE" sz="1800">
                <a:latin typeface="FlandersArtSans-Regular"/>
                <a:sym typeface="FlandersArtSans-Regular"/>
              </a:rPr>
              <a:t> </a:t>
            </a:r>
            <a:r>
              <a:rPr lang="nl-BE" sz="1800" err="1">
                <a:latin typeface="FlandersArtSans-Regular"/>
                <a:sym typeface="FlandersArtSans-Regular"/>
              </a:rPr>
              <a:t>towards</a:t>
            </a:r>
            <a:r>
              <a:rPr lang="nl-BE" sz="1800">
                <a:latin typeface="FlandersArtSans-Regular"/>
                <a:sym typeface="FlandersArtSans-Regular"/>
              </a:rPr>
              <a:t> official </a:t>
            </a:r>
            <a:br>
              <a:rPr lang="nl-BE" sz="1800">
                <a:latin typeface="FlandersArtSans-Regular"/>
                <a:sym typeface="FlandersArtSans-Regular"/>
              </a:rPr>
            </a:br>
            <a:r>
              <a:rPr lang="nl-BE" sz="1800" err="1">
                <a:latin typeface="FlandersArtSans-Regular"/>
                <a:sym typeface="FlandersArtSans-Regular"/>
              </a:rPr>
              <a:t>recognition</a:t>
            </a:r>
            <a:r>
              <a:rPr lang="nl-BE" sz="1800">
                <a:latin typeface="FlandersArtSans-Regular"/>
                <a:sym typeface="FlandersArtSans-Regular"/>
              </a:rPr>
              <a:t> </a:t>
            </a:r>
            <a:r>
              <a:rPr lang="nl-BE" sz="1800" err="1">
                <a:latin typeface="FlandersArtSans-Regular"/>
                <a:sym typeface="FlandersArtSans-Regular"/>
              </a:rPr>
              <a:t>and</a:t>
            </a:r>
            <a:r>
              <a:rPr lang="nl-BE" sz="1800">
                <a:latin typeface="FlandersArtSans-Regular"/>
                <a:sym typeface="FlandersArtSans-Regular"/>
              </a:rPr>
              <a:t> statusupdate </a:t>
            </a:r>
            <a:br>
              <a:rPr lang="nl-BE" sz="1800">
                <a:latin typeface="FlandersArtSans-Regular"/>
                <a:sym typeface="FlandersArtSans-Regular"/>
              </a:rPr>
            </a:br>
            <a:r>
              <a:rPr lang="nl-BE" sz="1800">
                <a:latin typeface="FlandersArtSans-Regular"/>
                <a:sym typeface="FlandersArtSans-Regular"/>
              </a:rPr>
              <a:t>cooperation agreement</a:t>
            </a:r>
          </a:p>
        </p:txBody>
      </p:sp>
    </p:spTree>
    <p:extLst>
      <p:ext uri="{BB962C8B-B14F-4D97-AF65-F5344CB8AC3E}">
        <p14:creationId xmlns:p14="http://schemas.microsoft.com/office/powerpoint/2010/main" val="158179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IMKL as a national datastandard </a:t>
            </a:r>
            <a:endParaRPr/>
          </a:p>
        </p:txBody>
      </p:sp>
      <p:sp>
        <p:nvSpPr>
          <p:cNvPr id="175" name="Google Shape;175;p34"/>
          <p:cNvSpPr txBox="1"/>
          <p:nvPr/>
        </p:nvSpPr>
        <p:spPr>
          <a:xfrm>
            <a:off x="457800" y="1287706"/>
            <a:ext cx="8382000" cy="2568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latinLnBrk="1" hangingPunct="0">
              <a:buClrTx/>
            </a:pPr>
            <a:r>
              <a:rPr lang="nl-BE" sz="1800" b="1" err="1">
                <a:latin typeface="FlandersArtSans-Regular"/>
                <a:sym typeface="Proxima Nova"/>
              </a:rPr>
              <a:t>Trajectory</a:t>
            </a:r>
            <a:r>
              <a:rPr lang="nl-BE" sz="1800" b="1">
                <a:latin typeface="FlandersArtSans-Regular"/>
                <a:sym typeface="Proxima Nova"/>
              </a:rPr>
              <a:t> on update datamodel</a:t>
            </a:r>
          </a:p>
          <a:p>
            <a:pPr lvl="0" latinLnBrk="1" hangingPunct="0">
              <a:buClrTx/>
            </a:pPr>
            <a:endParaRPr lang="nl-BE" sz="1800">
              <a:latin typeface="FlandersArtSans-Regular"/>
              <a:sym typeface="Proxima Nova"/>
            </a:endParaRPr>
          </a:p>
          <a:p>
            <a:pPr marL="285750" lvl="2" indent="-285750" latinLnBrk="1" hangingPunct="0">
              <a:buClrTx/>
              <a:buFont typeface="Arial" panose="020B0604020202020204" pitchFamily="34" charset="0"/>
              <a:buChar char="•"/>
            </a:pPr>
            <a:r>
              <a:rPr lang="nl-BE" sz="1800">
                <a:latin typeface="FlandersArtSans-Regular"/>
                <a:sym typeface="Proxima Nova"/>
              </a:rPr>
              <a:t>Update </a:t>
            </a:r>
            <a:r>
              <a:rPr lang="nl-BE" sz="1800" err="1">
                <a:latin typeface="FlandersArtSans-Regular"/>
                <a:sym typeface="Proxima Nova"/>
              </a:rPr>
              <a:t>semantic</a:t>
            </a:r>
            <a:r>
              <a:rPr lang="nl-BE" sz="1800">
                <a:latin typeface="FlandersArtSans-Regular"/>
                <a:sym typeface="Proxima Nova"/>
              </a:rPr>
              <a:t> datamodel via OSLO </a:t>
            </a:r>
            <a:r>
              <a:rPr lang="nl-BE" sz="1800" err="1">
                <a:latin typeface="FlandersArtSans-Regular"/>
                <a:sym typeface="Proxima Nova"/>
              </a:rPr>
              <a:t>trajectory</a:t>
            </a:r>
            <a:endParaRPr lang="nl-BE" sz="1800">
              <a:latin typeface="FlandersArtSans-Regular"/>
              <a:sym typeface="Proxima Nova"/>
            </a:endParaRPr>
          </a:p>
          <a:p>
            <a:pPr marL="285750" lvl="2" indent="-285750" latinLnBrk="1" hangingPunct="0">
              <a:buClrTx/>
              <a:buFont typeface="Arial" panose="020B0604020202020204" pitchFamily="34" charset="0"/>
              <a:buChar char="•"/>
            </a:pPr>
            <a:r>
              <a:rPr lang="nl-BE" sz="1800">
                <a:latin typeface="FlandersArtSans-Regular"/>
                <a:sym typeface="Proxima Nova"/>
              </a:rPr>
              <a:t>Agreement on </a:t>
            </a:r>
            <a:r>
              <a:rPr lang="nl-BE" sz="1800" err="1">
                <a:latin typeface="FlandersArtSans-Regular"/>
                <a:sym typeface="Proxima Nova"/>
              </a:rPr>
              <a:t>working</a:t>
            </a:r>
            <a:r>
              <a:rPr lang="nl-BE" sz="1800">
                <a:latin typeface="FlandersArtSans-Regular"/>
                <a:sym typeface="Proxima Nova"/>
              </a:rPr>
              <a:t> </a:t>
            </a:r>
            <a:r>
              <a:rPr lang="nl-BE" sz="1800" err="1">
                <a:latin typeface="FlandersArtSans-Regular"/>
                <a:sym typeface="Proxima Nova"/>
              </a:rPr>
              <a:t>towards</a:t>
            </a:r>
            <a:r>
              <a:rPr lang="nl-BE" sz="1800">
                <a:latin typeface="FlandersArtSans-Regular"/>
                <a:sym typeface="Proxima Nova"/>
              </a:rPr>
              <a:t> ICEG </a:t>
            </a:r>
            <a:r>
              <a:rPr lang="nl-BE" sz="1800" err="1">
                <a:latin typeface="FlandersArtSans-Regular"/>
                <a:sym typeface="Proxima Nova"/>
              </a:rPr>
              <a:t>recognition</a:t>
            </a:r>
            <a:r>
              <a:rPr lang="nl-BE" sz="1800">
                <a:latin typeface="FlandersArtSans-Regular"/>
                <a:sym typeface="Proxima Nova"/>
              </a:rPr>
              <a:t>: </a:t>
            </a:r>
            <a:r>
              <a:rPr lang="nl-BE" sz="1800" err="1">
                <a:latin typeface="FlandersArtSans-Regular"/>
                <a:sym typeface="Proxima Nova"/>
              </a:rPr>
              <a:t>March</a:t>
            </a:r>
            <a:r>
              <a:rPr lang="nl-BE" sz="1800">
                <a:latin typeface="FlandersArtSans-Regular"/>
                <a:sym typeface="Proxima Nova"/>
              </a:rPr>
              <a:t> 2023</a:t>
            </a:r>
          </a:p>
          <a:p>
            <a:pPr marL="285750" lvl="2" indent="-285750" latinLnBrk="1" hangingPunct="0">
              <a:buClrTx/>
              <a:buFont typeface="Arial" panose="020B0604020202020204" pitchFamily="34" charset="0"/>
              <a:buChar char="•"/>
            </a:pPr>
            <a:r>
              <a:rPr lang="nl-BE" sz="1800">
                <a:latin typeface="FlandersArtSans-Regular"/>
                <a:sym typeface="Proxima Nova"/>
              </a:rPr>
              <a:t>OSLO </a:t>
            </a:r>
            <a:r>
              <a:rPr lang="nl-BE" sz="1800" err="1">
                <a:latin typeface="FlandersArtSans-Regular"/>
                <a:sym typeface="Proxima Nova"/>
              </a:rPr>
              <a:t>working</a:t>
            </a:r>
            <a:r>
              <a:rPr lang="nl-BE" sz="1800">
                <a:latin typeface="FlandersArtSans-Regular"/>
                <a:sym typeface="Proxima Nova"/>
              </a:rPr>
              <a:t> </a:t>
            </a:r>
            <a:r>
              <a:rPr lang="nl-BE" sz="1800" err="1">
                <a:latin typeface="FlandersArtSans-Regular"/>
                <a:sym typeface="Proxima Nova"/>
              </a:rPr>
              <a:t>groups</a:t>
            </a:r>
            <a:r>
              <a:rPr lang="nl-BE" sz="1800">
                <a:latin typeface="FlandersArtSans-Regular"/>
                <a:sym typeface="Proxima Nova"/>
              </a:rPr>
              <a:t> on </a:t>
            </a:r>
            <a:r>
              <a:rPr lang="nl-BE" sz="1800" err="1">
                <a:latin typeface="FlandersArtSans-Regular"/>
                <a:sym typeface="Proxima Nova"/>
              </a:rPr>
              <a:t>semantic</a:t>
            </a:r>
            <a:r>
              <a:rPr lang="nl-BE" sz="1800">
                <a:latin typeface="FlandersArtSans-Regular"/>
                <a:sym typeface="Proxima Nova"/>
              </a:rPr>
              <a:t> model: </a:t>
            </a:r>
            <a:r>
              <a:rPr lang="nl-BE" sz="1800" err="1">
                <a:latin typeface="FlandersArtSans-Regular"/>
                <a:sym typeface="Proxima Nova"/>
              </a:rPr>
              <a:t>between</a:t>
            </a:r>
            <a:r>
              <a:rPr lang="nl-BE" sz="1800">
                <a:latin typeface="FlandersArtSans-Regular"/>
                <a:sym typeface="Proxima Nova"/>
              </a:rPr>
              <a:t> April &amp; November 2023</a:t>
            </a:r>
          </a:p>
          <a:p>
            <a:pPr marL="285750" lvl="2" indent="-285750" latinLnBrk="1" hangingPunct="0">
              <a:buClrTx/>
              <a:buFont typeface="Arial" panose="020B0604020202020204" pitchFamily="34" charset="0"/>
              <a:buChar char="•"/>
            </a:pPr>
            <a:r>
              <a:rPr lang="nl-BE" sz="1800" err="1">
                <a:latin typeface="FlandersArtSans-Regular"/>
                <a:sym typeface="Proxima Nova"/>
              </a:rPr>
              <a:t>Organized</a:t>
            </a:r>
            <a:r>
              <a:rPr lang="nl-BE" sz="1800">
                <a:latin typeface="FlandersArtSans-Regular"/>
                <a:sym typeface="Proxima Nova"/>
              </a:rPr>
              <a:t> &amp; </a:t>
            </a:r>
            <a:r>
              <a:rPr lang="nl-BE" sz="1800" err="1">
                <a:latin typeface="FlandersArtSans-Regular"/>
                <a:sym typeface="Proxima Nova"/>
              </a:rPr>
              <a:t>financed</a:t>
            </a:r>
            <a:r>
              <a:rPr lang="nl-BE" sz="1800">
                <a:latin typeface="FlandersArtSans-Regular"/>
                <a:sym typeface="Proxima Nova"/>
              </a:rPr>
              <a:t> </a:t>
            </a:r>
            <a:r>
              <a:rPr lang="nl-BE" sz="1800" err="1">
                <a:latin typeface="FlandersArtSans-Regular"/>
                <a:sym typeface="Proxima Nova"/>
              </a:rPr>
              <a:t>by</a:t>
            </a:r>
            <a:r>
              <a:rPr lang="nl-BE" sz="1800">
                <a:latin typeface="FlandersArtSans-Regular"/>
                <a:sym typeface="Proxima Nova"/>
              </a:rPr>
              <a:t> </a:t>
            </a:r>
            <a:r>
              <a:rPr lang="nl-BE" sz="1800" err="1">
                <a:latin typeface="FlandersArtSans-Regular"/>
                <a:sym typeface="Proxima Nova"/>
              </a:rPr>
              <a:t>Flanders</a:t>
            </a:r>
            <a:endParaRPr lang="nl-BE" sz="1800">
              <a:latin typeface="FlandersArtSans-Regular"/>
              <a:sym typeface="Proxima Nova"/>
            </a:endParaRPr>
          </a:p>
          <a:p>
            <a:pPr marL="285750" lvl="2" indent="-285750" latinLnBrk="1" hangingPunct="0">
              <a:buClrTx/>
              <a:buFont typeface="Arial" panose="020B0604020202020204" pitchFamily="34" charset="0"/>
              <a:buChar char="•"/>
            </a:pPr>
            <a:r>
              <a:rPr lang="nl-BE" sz="1800">
                <a:latin typeface="FlandersArtSans-Regular"/>
                <a:sym typeface="Proxima Nova"/>
              </a:rPr>
              <a:t>Stakeholders </a:t>
            </a:r>
            <a:r>
              <a:rPr lang="nl-BE" sz="1800" err="1">
                <a:latin typeface="FlandersArtSans-Regular"/>
                <a:sym typeface="Proxima Nova"/>
              </a:rPr>
              <a:t>from</a:t>
            </a:r>
            <a:r>
              <a:rPr lang="nl-BE" sz="1800">
                <a:latin typeface="FlandersArtSans-Regular"/>
                <a:sym typeface="Proxima Nova"/>
              </a:rPr>
              <a:t> </a:t>
            </a:r>
            <a:r>
              <a:rPr lang="nl-BE" sz="1800" err="1">
                <a:latin typeface="FlandersArtSans-Regular"/>
                <a:sym typeface="Proxima Nova"/>
              </a:rPr>
              <a:t>all</a:t>
            </a:r>
            <a:r>
              <a:rPr lang="nl-BE" sz="1800">
                <a:latin typeface="FlandersArtSans-Regular"/>
                <a:sym typeface="Proxima Nova"/>
              </a:rPr>
              <a:t> </a:t>
            </a:r>
            <a:r>
              <a:rPr lang="nl-BE" sz="1800" err="1">
                <a:latin typeface="FlandersArtSans-Regular"/>
                <a:sym typeface="Proxima Nova"/>
              </a:rPr>
              <a:t>Belgian</a:t>
            </a:r>
            <a:r>
              <a:rPr lang="nl-BE" sz="1800">
                <a:latin typeface="FlandersArtSans-Regular"/>
                <a:sym typeface="Proxima Nova"/>
              </a:rPr>
              <a:t> </a:t>
            </a:r>
            <a:r>
              <a:rPr lang="nl-BE" sz="1800" err="1">
                <a:latin typeface="FlandersArtSans-Regular"/>
                <a:sym typeface="Proxima Nova"/>
              </a:rPr>
              <a:t>regions</a:t>
            </a:r>
            <a:r>
              <a:rPr lang="nl-BE" sz="1800">
                <a:latin typeface="FlandersArtSans-Regular"/>
                <a:sym typeface="Proxima Nova"/>
              </a:rPr>
              <a:t> </a:t>
            </a:r>
            <a:r>
              <a:rPr lang="nl-BE" sz="1800" err="1">
                <a:latin typeface="FlandersArtSans-Regular"/>
                <a:sym typeface="Proxima Nova"/>
              </a:rPr>
              <a:t>included</a:t>
            </a:r>
            <a:endParaRPr lang="nl-BE" sz="1800">
              <a:latin typeface="FlandersArtSans-Regular"/>
              <a:sym typeface="Proxima Nova"/>
            </a:endParaRPr>
          </a:p>
          <a:p>
            <a:pPr marL="285750" lvl="2" indent="-285750" latinLnBrk="1" hangingPunct="0">
              <a:buClrTx/>
              <a:buFont typeface="Arial" panose="020B0604020202020204" pitchFamily="34" charset="0"/>
              <a:buChar char="•"/>
            </a:pPr>
            <a:r>
              <a:rPr lang="nl-BE" sz="1800">
                <a:latin typeface="FlandersArtSans-Regular"/>
                <a:sym typeface="Proxima Nova"/>
              </a:rPr>
              <a:t>Agreement on </a:t>
            </a:r>
            <a:r>
              <a:rPr lang="nl-BE" sz="1800" err="1">
                <a:latin typeface="FlandersArtSans-Regular"/>
                <a:sym typeface="Proxima Nova"/>
              </a:rPr>
              <a:t>shortened</a:t>
            </a:r>
            <a:r>
              <a:rPr lang="nl-BE" sz="1800">
                <a:latin typeface="FlandersArtSans-Regular"/>
                <a:sym typeface="Proxima Nova"/>
              </a:rPr>
              <a:t> ICEG procedure: </a:t>
            </a:r>
            <a:r>
              <a:rPr lang="nl-BE" sz="1800" err="1">
                <a:latin typeface="FlandersArtSans-Regular"/>
                <a:sym typeface="Proxima Nova"/>
              </a:rPr>
              <a:t>March</a:t>
            </a:r>
            <a:r>
              <a:rPr lang="nl-BE" sz="1800">
                <a:latin typeface="FlandersArtSans-Regular"/>
                <a:sym typeface="Proxima Nova"/>
              </a:rPr>
              <a:t> 2024</a:t>
            </a:r>
          </a:p>
          <a:p>
            <a:pPr marL="285750" lvl="2" indent="-285750" latinLnBrk="1" hangingPunct="0">
              <a:buClrTx/>
              <a:buFont typeface="Arial" panose="020B0604020202020204" pitchFamily="34" charset="0"/>
              <a:buChar char="•"/>
            </a:pPr>
            <a:r>
              <a:rPr lang="nl-BE" sz="1800" err="1">
                <a:latin typeface="FlandersArtSans-Regular"/>
                <a:sym typeface="Proxima Nova"/>
              </a:rPr>
              <a:t>Validation</a:t>
            </a:r>
            <a:r>
              <a:rPr lang="nl-BE" sz="1800">
                <a:latin typeface="FlandersArtSans-Regular"/>
                <a:sym typeface="Proxima Nova"/>
              </a:rPr>
              <a:t> </a:t>
            </a:r>
            <a:r>
              <a:rPr lang="nl-BE" sz="1800" err="1">
                <a:latin typeface="FlandersArtSans-Regular"/>
                <a:sym typeface="Proxima Nova"/>
              </a:rPr>
              <a:t>webinar</a:t>
            </a:r>
            <a:r>
              <a:rPr lang="nl-BE" sz="1800">
                <a:latin typeface="FlandersArtSans-Regular"/>
                <a:sym typeface="Proxima Nova"/>
              </a:rPr>
              <a:t>: May 14th 2024</a:t>
            </a:r>
          </a:p>
          <a:p>
            <a:pPr lvl="2"/>
            <a:endParaRPr lang="nl-BE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nl-BE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2"/>
            <a:endParaRPr lang="nl-BE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nl-BE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2"/>
            <a:endParaRPr lang="nl-BE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2"/>
            <a:endParaRPr lang="nl-BE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4A2418-74CC-0A89-1452-1BE24F95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899" y="4307787"/>
            <a:ext cx="445650" cy="421967"/>
          </a:xfrm>
          <a:prstGeom prst="rect">
            <a:avLst/>
          </a:prstGeom>
        </p:spPr>
      </p:pic>
      <p:pic>
        <p:nvPicPr>
          <p:cNvPr id="3" name="Afbeelding 8">
            <a:extLst>
              <a:ext uri="{FF2B5EF4-FFF2-40B4-BE49-F238E27FC236}">
                <a16:creationId xmlns:a16="http://schemas.microsoft.com/office/drawing/2014/main" id="{1610F4AF-F4F0-ECA5-64C9-A50390620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662" y="4308170"/>
            <a:ext cx="631800" cy="421200"/>
          </a:xfrm>
          <a:prstGeom prst="rect">
            <a:avLst/>
          </a:prstGeom>
        </p:spPr>
      </p:pic>
      <p:pic>
        <p:nvPicPr>
          <p:cNvPr id="4" name="Afbeelding 16">
            <a:extLst>
              <a:ext uri="{FF2B5EF4-FFF2-40B4-BE49-F238E27FC236}">
                <a16:creationId xmlns:a16="http://schemas.microsoft.com/office/drawing/2014/main" id="{BEC91058-1032-EB10-C417-F0C9B4585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549" y="4307787"/>
            <a:ext cx="385120" cy="421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33281-8B77-C4CB-2ADB-BFFA99ED5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6542" y="4299874"/>
            <a:ext cx="592014" cy="4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9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IMKL ICEG recognition</a:t>
            </a:r>
            <a:endParaRPr/>
          </a:p>
        </p:txBody>
      </p:sp>
      <p:pic>
        <p:nvPicPr>
          <p:cNvPr id="2" name="Graphic 1" descr="Race Flag outline">
            <a:extLst>
              <a:ext uri="{FF2B5EF4-FFF2-40B4-BE49-F238E27FC236}">
                <a16:creationId xmlns:a16="http://schemas.microsoft.com/office/drawing/2014/main" id="{82A75C19-3999-4ED5-66EB-BFE1B5BC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790" y="3459069"/>
            <a:ext cx="914400" cy="914400"/>
          </a:xfrm>
          <a:prstGeom prst="rect">
            <a:avLst/>
          </a:prstGeom>
        </p:spPr>
      </p:pic>
      <p:pic>
        <p:nvPicPr>
          <p:cNvPr id="3" name="Graphic 2" descr="Completed outline">
            <a:extLst>
              <a:ext uri="{FF2B5EF4-FFF2-40B4-BE49-F238E27FC236}">
                <a16:creationId xmlns:a16="http://schemas.microsoft.com/office/drawing/2014/main" id="{2137B149-9A86-8C31-E553-9E2F6F57D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790" y="2208239"/>
            <a:ext cx="914400" cy="914400"/>
          </a:xfrm>
          <a:prstGeom prst="rect">
            <a:avLst/>
          </a:prstGeom>
        </p:spPr>
      </p:pic>
      <p:pic>
        <p:nvPicPr>
          <p:cNvPr id="5" name="Graphic 4" descr="Address Book outline">
            <a:extLst>
              <a:ext uri="{FF2B5EF4-FFF2-40B4-BE49-F238E27FC236}">
                <a16:creationId xmlns:a16="http://schemas.microsoft.com/office/drawing/2014/main" id="{027FFA48-A459-ED9C-AFC4-8B2E4D5C6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790" y="142807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2866A-7055-A28B-A09C-D101951ADECD}"/>
              </a:ext>
            </a:extLst>
          </p:cNvPr>
          <p:cNvSpPr txBox="1"/>
          <p:nvPr/>
        </p:nvSpPr>
        <p:spPr>
          <a:xfrm>
            <a:off x="2126143" y="1469576"/>
            <a:ext cx="600766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800" b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ICEG </a:t>
            </a:r>
            <a:r>
              <a:rPr lang="nl-BE" sz="1800" b="1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Validation</a:t>
            </a:r>
            <a:r>
              <a:rPr lang="nl-BE" sz="1800" b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Webinar 14/05/2024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Representatives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of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stakeholdergroups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(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cfr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. next slides)</a:t>
            </a: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All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parties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were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in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favor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of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having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IMKL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recognized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as 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 </a:t>
            </a:r>
            <a:r>
              <a:rPr lang="nl-BE" sz="1800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national</a:t>
            </a:r>
            <a:r>
              <a:rPr lang="nl-BE" sz="1800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standard</a:t>
            </a: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285750" marR="0" indent="-28575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ECDF7-B9E0-E887-F69A-A0E0C9DFF09C}"/>
              </a:ext>
            </a:extLst>
          </p:cNvPr>
          <p:cNvSpPr txBox="1"/>
          <p:nvPr/>
        </p:nvSpPr>
        <p:spPr>
          <a:xfrm>
            <a:off x="2126143" y="3593104"/>
            <a:ext cx="5747657" cy="646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Can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we have a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formal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statement in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the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ICEG Management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Committee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of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June</a:t>
            </a: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26th?</a:t>
            </a:r>
          </a:p>
        </p:txBody>
      </p:sp>
    </p:spTree>
    <p:extLst>
      <p:ext uri="{BB962C8B-B14F-4D97-AF65-F5344CB8AC3E}">
        <p14:creationId xmlns:p14="http://schemas.microsoft.com/office/powerpoint/2010/main" val="240775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D3C32C-7AF3-5650-FA5B-88EBFF6B3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 smtClean="0"/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E1EED5-FE20-DAB2-5510-1723F8E0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99" y="262200"/>
            <a:ext cx="7597629" cy="837000"/>
          </a:xfrm>
        </p:spPr>
        <p:txBody>
          <a:bodyPr/>
          <a:lstStyle/>
          <a:p>
            <a:r>
              <a:rPr lang="nl-BE"/>
              <a:t>Present in </a:t>
            </a:r>
            <a:r>
              <a:rPr lang="nl-BE" err="1"/>
              <a:t>validation</a:t>
            </a:r>
            <a:r>
              <a:rPr lang="nl-BE"/>
              <a:t> </a:t>
            </a:r>
            <a:r>
              <a:rPr lang="nl-BE" err="1"/>
              <a:t>webinar</a:t>
            </a:r>
            <a:r>
              <a:rPr lang="nl-BE"/>
              <a:t> 14/05/24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C629B0-8D9B-469E-30A9-61FDFD4F7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17501"/>
              </p:ext>
            </p:extLst>
          </p:nvPr>
        </p:nvGraphicFramePr>
        <p:xfrm>
          <a:off x="1672982" y="1390348"/>
          <a:ext cx="5798035" cy="26296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62737">
                  <a:extLst>
                    <a:ext uri="{9D8B030D-6E8A-4147-A177-3AD203B41FA5}">
                      <a16:colId xmlns:a16="http://schemas.microsoft.com/office/drawing/2014/main" val="1985879821"/>
                    </a:ext>
                  </a:extLst>
                </a:gridCol>
                <a:gridCol w="1364365">
                  <a:extLst>
                    <a:ext uri="{9D8B030D-6E8A-4147-A177-3AD203B41FA5}">
                      <a16:colId xmlns:a16="http://schemas.microsoft.com/office/drawing/2014/main" val="2613987329"/>
                    </a:ext>
                  </a:extLst>
                </a:gridCol>
                <a:gridCol w="2270933">
                  <a:extLst>
                    <a:ext uri="{9D8B030D-6E8A-4147-A177-3AD203B41FA5}">
                      <a16:colId xmlns:a16="http://schemas.microsoft.com/office/drawing/2014/main" val="3376613994"/>
                    </a:ext>
                  </a:extLst>
                </a:gridCol>
              </a:tblGrid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Organisatie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Regio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8695342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BEECKMANS Hilde (NEO/NNT)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VRN / Proximus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Vlaanderen / Nationaal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7313579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jean paul Wouters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CGRB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Brussels Hoofdstedelijk Gewest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22577131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Soumoy Gontran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KLIM / Fluxys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Nationaal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6727658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danny.vanderhaeghen@elia.be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KLIM / Elia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Nationaal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5220130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CAPPELLE Ruben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SPRB Brussels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Brussels Hoofdstedelijk Gewest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6739288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Vandesompele Marlies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KLIM / Elia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Nationaal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5318759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Rink W. Kruk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NGI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Nationaal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6606333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BUFFET Dominique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SPW Digital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Wallonië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4814715"/>
                  </a:ext>
                </a:extLst>
              </a:tr>
              <a:tr h="262967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BOOGAERTS Philippe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GOB Brussels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b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Brussels Hoofdstedelijk Gewest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5754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921931"/>
      </p:ext>
    </p:extLst>
  </p:cSld>
  <p:clrMapOvr>
    <a:masterClrMapping/>
  </p:clrMapOvr>
</p:sld>
</file>

<file path=ppt/theme/theme1.xml><?xml version="1.0" encoding="utf-8"?>
<a:theme xmlns:a="http://schemas.openxmlformats.org/drawingml/2006/main" name="Digitaal Vlaanderen 2022 - Calibri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C6495B09-771B-4E7F-B70A-BDD84635ED6B}" vid="{08812236-2AEC-45A8-968B-C45F367DB1ED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Aangepast 1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3C96BE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.potx" id="{556E38B2-5AE6-4CD7-90C5-44025F90551D}" vid="{9E9A5D5A-E036-410F-9CA7-FEA7E9F60F96}"/>
    </a:ext>
  </a:extLst>
</a:theme>
</file>

<file path=ppt/theme/theme5.xml><?xml version="1.0" encoding="utf-8"?>
<a:theme xmlns:a="http://schemas.openxmlformats.org/drawingml/2006/main" name="Dark theme">
  <a:themeElements>
    <a:clrScheme name="Custom 2">
      <a:dk1>
        <a:srgbClr val="FFFFFF"/>
      </a:dk1>
      <a:lt1>
        <a:srgbClr val="09181B"/>
      </a:lt1>
      <a:dk2>
        <a:srgbClr val="FFF8DC"/>
      </a:dk2>
      <a:lt2>
        <a:srgbClr val="00566B"/>
      </a:lt2>
      <a:accent1>
        <a:srgbClr val="057A8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FFED75"/>
      </a:hlink>
      <a:folHlink>
        <a:srgbClr val="FFF8DC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64DF65E5-ECF4-406C-8181-9F604063D681}"/>
    </a:ext>
  </a:extLst>
</a:theme>
</file>

<file path=ppt/theme/theme6.xml><?xml version="1.0" encoding="utf-8"?>
<a:theme xmlns:a="http://schemas.openxmlformats.org/drawingml/2006/main" name="Light theme">
  <a:themeElements>
    <a:clrScheme name="BOSA Palet PPT">
      <a:dk1>
        <a:srgbClr val="FFFFFF"/>
      </a:dk1>
      <a:lt1>
        <a:srgbClr val="09181B"/>
      </a:lt1>
      <a:dk2>
        <a:srgbClr val="057A8B"/>
      </a:dk2>
      <a:lt2>
        <a:srgbClr val="FFF8DC"/>
      </a:lt2>
      <a:accent1>
        <a:srgbClr val="00566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057A8B"/>
      </a:hlink>
      <a:folHlink>
        <a:srgbClr val="00566B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882E656C-3732-477E-9269-62079210811C}"/>
    </a:ext>
  </a:extLst>
</a:theme>
</file>

<file path=ppt/theme/theme7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2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3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3" ma:contentTypeDescription="Create a new document." ma:contentTypeScope="" ma:versionID="1130e86534d713d523efcecbbffa1ece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42270d1cb4c674c32b17caee095c08f5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Feremans Vincent</DisplayName>
        <AccountId>4885</AccountId>
        <AccountType/>
      </UserInfo>
      <UserInfo>
        <DisplayName>Dassonneville Yaron</DisplayName>
        <AccountId>4527</AccountId>
        <AccountType/>
      </UserInfo>
      <UserInfo>
        <DisplayName>Van der Haegen Liesbeth</DisplayName>
        <AccountId>4362</AccountId>
        <AccountType/>
      </UserInfo>
      <UserInfo>
        <DisplayName>Bahim Christophe</DisplayName>
        <AccountId>4932</AccountId>
        <AccountType/>
      </UserInfo>
      <UserInfo>
        <DisplayName>Vlassenroot Eveline</DisplayName>
        <AccountId>1524</AccountId>
        <AccountType/>
      </UserInfo>
      <UserInfo>
        <DisplayName>Buyle Raf</DisplayName>
        <AccountId>172</AccountId>
        <AccountType/>
      </UserInfo>
      <UserInfo>
        <DisplayName>Vercauteren Laurens</DisplayName>
        <AccountId>2318</AccountId>
        <AccountType/>
      </UserInfo>
      <UserInfo>
        <DisplayName>Tulpinck Mathieu</DisplayName>
        <AccountId>5899</AccountId>
        <AccountType/>
      </UserInfo>
      <UserInfo>
        <DisplayName>Van Compernolle Mathias</DisplayName>
        <AccountId>4523</AccountId>
        <AccountType/>
      </UserInfo>
      <UserInfo>
        <DisplayName>Thijs Geert</DisplayName>
        <AccountId>120</AccountId>
        <AccountType/>
      </UserInfo>
      <UserInfo>
        <DisplayName>Van De Kerchove Ivy</DisplayName>
        <AccountId>2450</AccountId>
        <AccountType/>
      </UserInfo>
      <UserInfo>
        <DisplayName>De Cock Jitse</DisplayName>
        <AccountId>3519</AccountId>
        <AccountType/>
      </UserInfo>
      <UserInfo>
        <DisplayName>Van Nuffelen Bert</DisplayName>
        <AccountId>804</AccountId>
        <AccountType/>
      </UserInfo>
      <UserInfo>
        <DisplayName>Liesbet D'hondt (BOSA)</DisplayName>
        <AccountId>3253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FB61AEC-246F-4011-BB2D-516CB69FF589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66617D-0389-4682-8986-EEFD1F67AF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7300C8-CFC5-4BAA-A080-49F5FEAB9CB4}">
  <ds:schemaRefs>
    <ds:schemaRef ds:uri="9a9ec0f0-7796-43d0-ac1f-4c8c46ee0bd1"/>
    <ds:schemaRef ds:uri="abd5de4e-6ecd-4522-a9f4-1c24c7648312"/>
    <ds:schemaRef ds:uri="d8af5a5f-e2e6-468c-9f28-f81d99523f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19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Digitaal Vlaanderen 2022 - Calibri - Algemeen</vt:lpstr>
      <vt:lpstr>Default</vt:lpstr>
      <vt:lpstr>1_Default</vt:lpstr>
      <vt:lpstr>Kantoorthema</vt:lpstr>
      <vt:lpstr>Dark theme</vt:lpstr>
      <vt:lpstr>Light theme</vt:lpstr>
      <vt:lpstr>PowerPoint Presentation</vt:lpstr>
      <vt:lpstr>Welcome &amp; agenda of the meeting</vt:lpstr>
      <vt:lpstr>AGENDA</vt:lpstr>
      <vt:lpstr>IMKL – model towards ICEG Governance (Ivy Van De Kerchove - 10')</vt:lpstr>
      <vt:lpstr>IMKL project</vt:lpstr>
      <vt:lpstr>IMKL</vt:lpstr>
      <vt:lpstr>IMKL as a national datastandard </vt:lpstr>
      <vt:lpstr>IMKL ICEG recognition</vt:lpstr>
      <vt:lpstr>Present in validation webinar 14/05/24</vt:lpstr>
      <vt:lpstr>Consulted by e-mail / meeting report 14/05/2024 </vt:lpstr>
      <vt:lpstr>IMKL cooperation agreement</vt:lpstr>
      <vt:lpstr>Pioneer</vt:lpstr>
      <vt:lpstr>Cooperation concerned parties</vt:lpstr>
      <vt:lpstr>Cooperation agreement status update</vt:lpstr>
      <vt:lpstr>IMKL ICEG recognition</vt:lpstr>
      <vt:lpstr>ICEG Person – Start trajectory (Mathieu Tulpinck/Liesbet D'Hondt- 10')</vt:lpstr>
      <vt:lpstr>ICEG Person</vt:lpstr>
      <vt:lpstr>ICEG Person – Next steps: Onepager</vt:lpstr>
      <vt:lpstr>Hydrants – Status Update (Jitse De Cock- 10')</vt:lpstr>
      <vt:lpstr>ICEG Hydrants - Status update</vt:lpstr>
      <vt:lpstr>ICEG Hydrants - Status update</vt:lpstr>
      <vt:lpstr>ICEG Hydrants - Status update</vt:lpstr>
      <vt:lpstr>ICEG Hydrants - Status update</vt:lpstr>
      <vt:lpstr>Status ICEG Agreement 2024-2025 (Marc Bruyland - 10')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Inkantelen OSLO standaarden in ICEG 2023</dc:title>
  <dc:creator/>
  <cp:revision>31</cp:revision>
  <dcterms:modified xsi:type="dcterms:W3CDTF">2024-05-23T13:17:36Z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</Properties>
</file>